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70" r:id="rId2"/>
    <p:sldId id="371" r:id="rId3"/>
    <p:sldId id="387" r:id="rId4"/>
    <p:sldId id="402" r:id="rId5"/>
    <p:sldId id="480" r:id="rId6"/>
    <p:sldId id="482" r:id="rId7"/>
    <p:sldId id="483" r:id="rId8"/>
    <p:sldId id="481" r:id="rId9"/>
    <p:sldId id="484" r:id="rId10"/>
    <p:sldId id="486" r:id="rId11"/>
    <p:sldId id="487" r:id="rId12"/>
    <p:sldId id="488" r:id="rId13"/>
    <p:sldId id="378" r:id="rId14"/>
    <p:sldId id="493" r:id="rId15"/>
    <p:sldId id="492" r:id="rId16"/>
    <p:sldId id="489" r:id="rId17"/>
    <p:sldId id="494" r:id="rId18"/>
    <p:sldId id="461" r:id="rId19"/>
    <p:sldId id="495" r:id="rId20"/>
    <p:sldId id="496" r:id="rId21"/>
    <p:sldId id="497" r:id="rId22"/>
    <p:sldId id="498" r:id="rId23"/>
    <p:sldId id="499" r:id="rId24"/>
    <p:sldId id="500" r:id="rId25"/>
  </p:sldIdLst>
  <p:sldSz cx="21031200" cy="16459200"/>
  <p:notesSz cx="6858000" cy="9144000"/>
  <p:defaultTextStyle>
    <a:defPPr>
      <a:defRPr lang="en-US"/>
    </a:defPPr>
    <a:lvl1pPr marL="0" algn="l" defTabSz="2141942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1pPr>
    <a:lvl2pPr marL="1070974" algn="l" defTabSz="2141942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2pPr>
    <a:lvl3pPr marL="2141942" algn="l" defTabSz="2141942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3pPr>
    <a:lvl4pPr marL="3212914" algn="l" defTabSz="2141942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4pPr>
    <a:lvl5pPr marL="4283887" algn="l" defTabSz="2141942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5pPr>
    <a:lvl6pPr marL="5354858" algn="l" defTabSz="2141942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6pPr>
    <a:lvl7pPr marL="6425829" algn="l" defTabSz="2141942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7pPr>
    <a:lvl8pPr marL="7496801" algn="l" defTabSz="2141942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8pPr>
    <a:lvl9pPr marL="8567772" algn="l" defTabSz="2141942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5184">
          <p15:clr>
            <a:srgbClr val="A4A3A4"/>
          </p15:clr>
        </p15:guide>
        <p15:guide id="2" pos="66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6009"/>
    <a:srgbClr val="D56509"/>
    <a:srgbClr val="FFFF99"/>
    <a:srgbClr val="FFCC66"/>
    <a:srgbClr val="F0287E"/>
    <a:srgbClr val="2B7539"/>
    <a:srgbClr val="E30B4E"/>
    <a:srgbClr val="E99C11"/>
    <a:srgbClr val="FF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88" autoAdjust="0"/>
    <p:restoredTop sz="99505" autoAdjust="0"/>
  </p:normalViewPr>
  <p:slideViewPr>
    <p:cSldViewPr>
      <p:cViewPr>
        <p:scale>
          <a:sx n="39" d="100"/>
          <a:sy n="39" d="100"/>
        </p:scale>
        <p:origin x="-714" y="504"/>
      </p:cViewPr>
      <p:guideLst>
        <p:guide orient="horz" pos="5184"/>
        <p:guide pos="662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128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e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3.jpg>
</file>

<file path=ppt/media/image4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2A04F-C6EB-4694-8F19-4A70B75F5CDE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8250" y="685800"/>
            <a:ext cx="4381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48388-2F61-4853-9FE5-66164E5408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87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41942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70974" algn="l" defTabSz="2141942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41942" algn="l" defTabSz="2141942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12914" algn="l" defTabSz="2141942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283887" algn="l" defTabSz="2141942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354858" algn="l" defTabSz="2141942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425829" algn="l" defTabSz="2141942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496801" algn="l" defTabSz="2141942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567772" algn="l" defTabSz="2141942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38250" y="685800"/>
            <a:ext cx="43815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B4E8-691F-481A-B196-BAF76F5BB21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2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7340" y="5113021"/>
            <a:ext cx="17876520" cy="35280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54680" y="9326880"/>
            <a:ext cx="14721840" cy="42062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709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419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129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2838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354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425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496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567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070263" y="1581151"/>
            <a:ext cx="10884375" cy="337070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17133" y="1581151"/>
            <a:ext cx="32302610" cy="337070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33111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040" y="4206241"/>
            <a:ext cx="18928080" cy="108623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EE17-CFAB-4D26-B63C-0014F2997EC4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CEBB-2B45-44E7-9A9C-6831F2A34C7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1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320" y="10576564"/>
            <a:ext cx="17876520" cy="3268980"/>
          </a:xfrm>
        </p:spPr>
        <p:txBody>
          <a:bodyPr anchor="t"/>
          <a:lstStyle>
            <a:lvl1pPr algn="l">
              <a:defRPr sz="9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1320" y="6976115"/>
            <a:ext cx="17876520" cy="3600449"/>
          </a:xfrm>
        </p:spPr>
        <p:txBody>
          <a:bodyPr anchor="b"/>
          <a:lstStyle>
            <a:lvl1pPr marL="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1pPr>
            <a:lvl2pPr marL="1070974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2pPr>
            <a:lvl3pPr marL="2141942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3pPr>
            <a:lvl4pPr marL="3212914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4pPr>
            <a:lvl5pPr marL="4283887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5pPr>
            <a:lvl6pPr marL="5354858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6pPr>
            <a:lvl7pPr marL="6425829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7pPr>
            <a:lvl8pPr marL="7496801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8pPr>
            <a:lvl9pPr marL="8567772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17133" y="9216391"/>
            <a:ext cx="21593493" cy="26071829"/>
          </a:xfrm>
        </p:spPr>
        <p:txBody>
          <a:bodyPr/>
          <a:lstStyle>
            <a:lvl1pPr>
              <a:defRPr sz="6600"/>
            </a:lvl1pPr>
            <a:lvl2pPr>
              <a:defRPr sz="5600"/>
            </a:lvl2pPr>
            <a:lvl3pPr>
              <a:defRPr sz="470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361146" y="9216391"/>
            <a:ext cx="21593493" cy="26071829"/>
          </a:xfrm>
        </p:spPr>
        <p:txBody>
          <a:bodyPr/>
          <a:lstStyle>
            <a:lvl1pPr>
              <a:defRPr sz="6600"/>
            </a:lvl1pPr>
            <a:lvl2pPr>
              <a:defRPr sz="5600"/>
            </a:lvl2pPr>
            <a:lvl3pPr>
              <a:defRPr sz="470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560" y="659131"/>
            <a:ext cx="18928080" cy="2743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3684274"/>
            <a:ext cx="9292432" cy="1535429"/>
          </a:xfrm>
        </p:spPr>
        <p:txBody>
          <a:bodyPr anchor="b"/>
          <a:lstStyle>
            <a:lvl1pPr marL="0" indent="0">
              <a:buNone/>
              <a:defRPr sz="5600" b="1"/>
            </a:lvl1pPr>
            <a:lvl2pPr marL="1070974" indent="0">
              <a:buNone/>
              <a:defRPr sz="4700" b="1"/>
            </a:lvl2pPr>
            <a:lvl3pPr marL="2141942" indent="0">
              <a:buNone/>
              <a:defRPr sz="4200" b="1"/>
            </a:lvl3pPr>
            <a:lvl4pPr marL="3212914" indent="0">
              <a:buNone/>
              <a:defRPr sz="3700" b="1"/>
            </a:lvl4pPr>
            <a:lvl5pPr marL="4283887" indent="0">
              <a:buNone/>
              <a:defRPr sz="3700" b="1"/>
            </a:lvl5pPr>
            <a:lvl6pPr marL="5354858" indent="0">
              <a:buNone/>
              <a:defRPr sz="3700" b="1"/>
            </a:lvl6pPr>
            <a:lvl7pPr marL="6425829" indent="0">
              <a:buNone/>
              <a:defRPr sz="3700" b="1"/>
            </a:lvl7pPr>
            <a:lvl8pPr marL="7496801" indent="0">
              <a:buNone/>
              <a:defRPr sz="3700" b="1"/>
            </a:lvl8pPr>
            <a:lvl9pPr marL="8567772" indent="0">
              <a:buNone/>
              <a:defRPr sz="3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1560" y="5219703"/>
            <a:ext cx="9292432" cy="9483091"/>
          </a:xfrm>
        </p:spPr>
        <p:txBody>
          <a:bodyPr/>
          <a:lstStyle>
            <a:lvl1pPr>
              <a:defRPr sz="5600"/>
            </a:lvl1pPr>
            <a:lvl2pPr>
              <a:defRPr sz="4700"/>
            </a:lvl2pPr>
            <a:lvl3pPr>
              <a:defRPr sz="42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683563" y="3684274"/>
            <a:ext cx="9296083" cy="1535429"/>
          </a:xfrm>
        </p:spPr>
        <p:txBody>
          <a:bodyPr anchor="b"/>
          <a:lstStyle>
            <a:lvl1pPr marL="0" indent="0">
              <a:buNone/>
              <a:defRPr sz="5600" b="1"/>
            </a:lvl1pPr>
            <a:lvl2pPr marL="1070974" indent="0">
              <a:buNone/>
              <a:defRPr sz="4700" b="1"/>
            </a:lvl2pPr>
            <a:lvl3pPr marL="2141942" indent="0">
              <a:buNone/>
              <a:defRPr sz="4200" b="1"/>
            </a:lvl3pPr>
            <a:lvl4pPr marL="3212914" indent="0">
              <a:buNone/>
              <a:defRPr sz="3700" b="1"/>
            </a:lvl4pPr>
            <a:lvl5pPr marL="4283887" indent="0">
              <a:buNone/>
              <a:defRPr sz="3700" b="1"/>
            </a:lvl5pPr>
            <a:lvl6pPr marL="5354858" indent="0">
              <a:buNone/>
              <a:defRPr sz="3700" b="1"/>
            </a:lvl6pPr>
            <a:lvl7pPr marL="6425829" indent="0">
              <a:buNone/>
              <a:defRPr sz="3700" b="1"/>
            </a:lvl7pPr>
            <a:lvl8pPr marL="7496801" indent="0">
              <a:buNone/>
              <a:defRPr sz="3700" b="1"/>
            </a:lvl8pPr>
            <a:lvl9pPr marL="8567772" indent="0">
              <a:buNone/>
              <a:defRPr sz="3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683563" y="5219703"/>
            <a:ext cx="9296083" cy="9483091"/>
          </a:xfrm>
        </p:spPr>
        <p:txBody>
          <a:bodyPr/>
          <a:lstStyle>
            <a:lvl1pPr>
              <a:defRPr sz="5600"/>
            </a:lvl1pPr>
            <a:lvl2pPr>
              <a:defRPr sz="4700"/>
            </a:lvl2pPr>
            <a:lvl3pPr>
              <a:defRPr sz="42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561" y="655320"/>
            <a:ext cx="6919120" cy="2788920"/>
          </a:xfrm>
        </p:spPr>
        <p:txBody>
          <a:bodyPr anchor="b"/>
          <a:lstStyle>
            <a:lvl1pPr algn="l">
              <a:defRPr sz="4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2615" y="655324"/>
            <a:ext cx="11757025" cy="14047471"/>
          </a:xfrm>
        </p:spPr>
        <p:txBody>
          <a:bodyPr/>
          <a:lstStyle>
            <a:lvl1pPr>
              <a:defRPr sz="7500"/>
            </a:lvl1pPr>
            <a:lvl2pPr>
              <a:defRPr sz="6600"/>
            </a:lvl2pPr>
            <a:lvl3pPr>
              <a:defRPr sz="5600"/>
            </a:lvl3pPr>
            <a:lvl4pPr>
              <a:defRPr sz="4700"/>
            </a:lvl4pPr>
            <a:lvl5pPr>
              <a:defRPr sz="4700"/>
            </a:lvl5pPr>
            <a:lvl6pPr>
              <a:defRPr sz="4700"/>
            </a:lvl6pPr>
            <a:lvl7pPr>
              <a:defRPr sz="4700"/>
            </a:lvl7pPr>
            <a:lvl8pPr>
              <a:defRPr sz="4700"/>
            </a:lvl8pPr>
            <a:lvl9pPr>
              <a:defRPr sz="4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1561" y="3444244"/>
            <a:ext cx="6919120" cy="11258551"/>
          </a:xfrm>
        </p:spPr>
        <p:txBody>
          <a:bodyPr/>
          <a:lstStyle>
            <a:lvl1pPr marL="0" indent="0">
              <a:buNone/>
              <a:defRPr sz="3300"/>
            </a:lvl1pPr>
            <a:lvl2pPr marL="1070974" indent="0">
              <a:buNone/>
              <a:defRPr sz="2800"/>
            </a:lvl2pPr>
            <a:lvl3pPr marL="2141942" indent="0">
              <a:buNone/>
              <a:defRPr sz="2100"/>
            </a:lvl3pPr>
            <a:lvl4pPr marL="3212914" indent="0">
              <a:buNone/>
              <a:defRPr sz="2100"/>
            </a:lvl4pPr>
            <a:lvl5pPr marL="4283887" indent="0">
              <a:buNone/>
              <a:defRPr sz="2100"/>
            </a:lvl5pPr>
            <a:lvl6pPr marL="5354858" indent="0">
              <a:buNone/>
              <a:defRPr sz="2100"/>
            </a:lvl6pPr>
            <a:lvl7pPr marL="6425829" indent="0">
              <a:buNone/>
              <a:defRPr sz="2100"/>
            </a:lvl7pPr>
            <a:lvl8pPr marL="7496801" indent="0">
              <a:buNone/>
              <a:defRPr sz="2100"/>
            </a:lvl8pPr>
            <a:lvl9pPr marL="8567772" indent="0">
              <a:buNone/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262" y="11521443"/>
            <a:ext cx="12618720" cy="1360171"/>
          </a:xfrm>
        </p:spPr>
        <p:txBody>
          <a:bodyPr anchor="b"/>
          <a:lstStyle>
            <a:lvl1pPr algn="l">
              <a:defRPr sz="4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22262" y="1470660"/>
            <a:ext cx="12618720" cy="9875520"/>
          </a:xfrm>
        </p:spPr>
        <p:txBody>
          <a:bodyPr/>
          <a:lstStyle>
            <a:lvl1pPr marL="0" indent="0">
              <a:buNone/>
              <a:defRPr sz="7500"/>
            </a:lvl1pPr>
            <a:lvl2pPr marL="1070974" indent="0">
              <a:buNone/>
              <a:defRPr sz="6600"/>
            </a:lvl2pPr>
            <a:lvl3pPr marL="2141942" indent="0">
              <a:buNone/>
              <a:defRPr sz="5600"/>
            </a:lvl3pPr>
            <a:lvl4pPr marL="3212914" indent="0">
              <a:buNone/>
              <a:defRPr sz="4700"/>
            </a:lvl4pPr>
            <a:lvl5pPr marL="4283887" indent="0">
              <a:buNone/>
              <a:defRPr sz="4700"/>
            </a:lvl5pPr>
            <a:lvl6pPr marL="5354858" indent="0">
              <a:buNone/>
              <a:defRPr sz="4700"/>
            </a:lvl6pPr>
            <a:lvl7pPr marL="6425829" indent="0">
              <a:buNone/>
              <a:defRPr sz="4700"/>
            </a:lvl7pPr>
            <a:lvl8pPr marL="7496801" indent="0">
              <a:buNone/>
              <a:defRPr sz="4700"/>
            </a:lvl8pPr>
            <a:lvl9pPr marL="8567772" indent="0">
              <a:buNone/>
              <a:defRPr sz="4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22262" y="12881614"/>
            <a:ext cx="12618720" cy="1931669"/>
          </a:xfrm>
        </p:spPr>
        <p:txBody>
          <a:bodyPr/>
          <a:lstStyle>
            <a:lvl1pPr marL="0" indent="0">
              <a:buNone/>
              <a:defRPr sz="3300"/>
            </a:lvl1pPr>
            <a:lvl2pPr marL="1070974" indent="0">
              <a:buNone/>
              <a:defRPr sz="2800"/>
            </a:lvl2pPr>
            <a:lvl3pPr marL="2141942" indent="0">
              <a:buNone/>
              <a:defRPr sz="2100"/>
            </a:lvl3pPr>
            <a:lvl4pPr marL="3212914" indent="0">
              <a:buNone/>
              <a:defRPr sz="2100"/>
            </a:lvl4pPr>
            <a:lvl5pPr marL="4283887" indent="0">
              <a:buNone/>
              <a:defRPr sz="2100"/>
            </a:lvl5pPr>
            <a:lvl6pPr marL="5354858" indent="0">
              <a:buNone/>
              <a:defRPr sz="2100"/>
            </a:lvl6pPr>
            <a:lvl7pPr marL="6425829" indent="0">
              <a:buNone/>
              <a:defRPr sz="2100"/>
            </a:lvl7pPr>
            <a:lvl8pPr marL="7496801" indent="0">
              <a:buNone/>
              <a:defRPr sz="2100"/>
            </a:lvl8pPr>
            <a:lvl9pPr marL="8567772" indent="0">
              <a:buNone/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51560" y="659131"/>
            <a:ext cx="18928080" cy="2743200"/>
          </a:xfrm>
          <a:prstGeom prst="rect">
            <a:avLst/>
          </a:prstGeom>
        </p:spPr>
        <p:txBody>
          <a:bodyPr vert="horz" lIns="214195" tIns="107099" rIns="214195" bIns="10709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3840484"/>
            <a:ext cx="18928080" cy="10862311"/>
          </a:xfrm>
          <a:prstGeom prst="rect">
            <a:avLst/>
          </a:prstGeom>
        </p:spPr>
        <p:txBody>
          <a:bodyPr vert="horz" lIns="214195" tIns="107099" rIns="214195" bIns="10709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51560" y="15255241"/>
            <a:ext cx="4907280" cy="876300"/>
          </a:xfrm>
          <a:prstGeom prst="rect">
            <a:avLst/>
          </a:prstGeom>
        </p:spPr>
        <p:txBody>
          <a:bodyPr vert="horz" lIns="214195" tIns="107099" rIns="214195" bIns="107099" rtlCol="0" anchor="ctr"/>
          <a:lstStyle>
            <a:lvl1pPr algn="l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EB3EE-D3F1-4687-A909-90CD3ACE0CF3}" type="datetimeFigureOut">
              <a:rPr lang="en-US" smtClean="0"/>
              <a:pPr/>
              <a:t>5/22/2017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85660" y="15255241"/>
            <a:ext cx="6659880" cy="876300"/>
          </a:xfrm>
          <a:prstGeom prst="rect">
            <a:avLst/>
          </a:prstGeom>
        </p:spPr>
        <p:txBody>
          <a:bodyPr vert="horz" lIns="214195" tIns="107099" rIns="214195" bIns="107099" rtlCol="0" anchor="ctr"/>
          <a:lstStyle>
            <a:lvl1pPr algn="ct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072360" y="15255241"/>
            <a:ext cx="4907280" cy="876300"/>
          </a:xfrm>
          <a:prstGeom prst="rect">
            <a:avLst/>
          </a:prstGeom>
        </p:spPr>
        <p:txBody>
          <a:bodyPr vert="horz" lIns="214195" tIns="107099" rIns="214195" bIns="107099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2141942" rtl="0" eaLnBrk="1" latinLnBrk="0" hangingPunct="1">
        <a:spcBef>
          <a:spcPct val="0"/>
        </a:spcBef>
        <a:buNone/>
        <a:defRPr sz="10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3229" indent="-803229" algn="l" defTabSz="2141942" rtl="0" eaLnBrk="1" latinLnBrk="0" hangingPunct="1">
        <a:spcBef>
          <a:spcPct val="20000"/>
        </a:spcBef>
        <a:buFont typeface="Arial" pitchFamily="34" charset="0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1pPr>
      <a:lvl2pPr marL="1740328" indent="-669357" algn="l" defTabSz="2141942" rtl="0" eaLnBrk="1" latinLnBrk="0" hangingPunct="1">
        <a:spcBef>
          <a:spcPct val="20000"/>
        </a:spcBef>
        <a:buFont typeface="Arial" pitchFamily="34" charset="0"/>
        <a:buChar char="–"/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2677429" indent="-535487" algn="l" defTabSz="2141942" rtl="0" eaLnBrk="1" latinLnBrk="0" hangingPunct="1">
        <a:spcBef>
          <a:spcPct val="20000"/>
        </a:spcBef>
        <a:buFont typeface="Arial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3pPr>
      <a:lvl4pPr marL="3748400" indent="-535487" algn="l" defTabSz="2141942" rtl="0" eaLnBrk="1" latinLnBrk="0" hangingPunct="1">
        <a:spcBef>
          <a:spcPct val="20000"/>
        </a:spcBef>
        <a:buFont typeface="Arial" pitchFamily="34" charset="0"/>
        <a:buChar char="–"/>
        <a:defRPr sz="4700" kern="1200">
          <a:solidFill>
            <a:schemeClr val="tx1"/>
          </a:solidFill>
          <a:latin typeface="+mn-lt"/>
          <a:ea typeface="+mn-ea"/>
          <a:cs typeface="+mn-cs"/>
        </a:defRPr>
      </a:lvl4pPr>
      <a:lvl5pPr marL="4819372" indent="-535487" algn="l" defTabSz="2141942" rtl="0" eaLnBrk="1" latinLnBrk="0" hangingPunct="1">
        <a:spcBef>
          <a:spcPct val="20000"/>
        </a:spcBef>
        <a:buFont typeface="Arial" pitchFamily="34" charset="0"/>
        <a:buChar char="»"/>
        <a:defRPr sz="4700" kern="1200">
          <a:solidFill>
            <a:schemeClr val="tx1"/>
          </a:solidFill>
          <a:latin typeface="+mn-lt"/>
          <a:ea typeface="+mn-ea"/>
          <a:cs typeface="+mn-cs"/>
        </a:defRPr>
      </a:lvl5pPr>
      <a:lvl6pPr marL="5890343" indent="-535487" algn="l" defTabSz="2141942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6pPr>
      <a:lvl7pPr marL="6961314" indent="-535487" algn="l" defTabSz="2141942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7pPr>
      <a:lvl8pPr marL="8032285" indent="-535487" algn="l" defTabSz="2141942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8pPr>
      <a:lvl9pPr marL="9103256" indent="-535487" algn="l" defTabSz="2141942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41942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70974" algn="l" defTabSz="2141942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2141942" algn="l" defTabSz="2141942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212914" algn="l" defTabSz="2141942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4283887" algn="l" defTabSz="2141942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354858" algn="l" defTabSz="2141942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6pPr>
      <a:lvl7pPr marL="6425829" algn="l" defTabSz="2141942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7pPr>
      <a:lvl8pPr marL="7496801" algn="l" defTabSz="2141942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8pPr>
      <a:lvl9pPr marL="8567772" algn="l" defTabSz="2141942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SER\Desktop\GAMBAR INA\abstract-rings-backgroun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0" y="0"/>
            <a:ext cx="21031200" cy="15773400"/>
          </a:xfrm>
          <a:prstGeom prst="rect">
            <a:avLst/>
          </a:prstGeom>
          <a:noFill/>
        </p:spPr>
      </p:pic>
      <p:sp>
        <p:nvSpPr>
          <p:cNvPr id="3" name="Cube 2"/>
          <p:cNvSpPr/>
          <p:nvPr/>
        </p:nvSpPr>
        <p:spPr>
          <a:xfrm>
            <a:off x="540172" y="2438400"/>
            <a:ext cx="6927428" cy="9784039"/>
          </a:xfrm>
          <a:prstGeom prst="cube">
            <a:avLst>
              <a:gd name="adj" fmla="val 3711"/>
            </a:avLst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4226" tIns="107113" rIns="214226" bIns="107113"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030906" y="6294030"/>
            <a:ext cx="9686773" cy="1370480"/>
          </a:xfrm>
          <a:prstGeom prst="rect">
            <a:avLst/>
          </a:prstGeom>
          <a:noFill/>
        </p:spPr>
        <p:txBody>
          <a:bodyPr wrap="none" lIns="214226" tIns="107113" rIns="214226" bIns="107113">
            <a:spAutoFit/>
          </a:bodyPr>
          <a:lstStyle/>
          <a:p>
            <a:pPr algn="ctr"/>
            <a:r>
              <a:rPr lang="en-US" sz="7500" b="1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Media </a:t>
            </a:r>
            <a:r>
              <a:rPr lang="en-US" sz="7500" b="1" dirty="0" err="1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Pembelajaran</a:t>
            </a:r>
            <a:endParaRPr lang="en-US" sz="7500" b="1" dirty="0">
              <a:ln w="0"/>
              <a:solidFill>
                <a:srgbClr val="00206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7989620" y="8042637"/>
            <a:ext cx="11769344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677574" y="8306398"/>
            <a:ext cx="12969240" cy="3170973"/>
          </a:xfrm>
          <a:prstGeom prst="rect">
            <a:avLst/>
          </a:prstGeom>
          <a:noFill/>
        </p:spPr>
        <p:txBody>
          <a:bodyPr wrap="square" lIns="214226" tIns="107113" rIns="214226" bIns="107113">
            <a:spAutoFit/>
          </a:bodyPr>
          <a:lstStyle/>
          <a:p>
            <a:pPr algn="ctr"/>
            <a:r>
              <a:rPr lang="en-US" sz="13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PPKN</a:t>
            </a:r>
            <a:endParaRPr lang="en-US" sz="13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5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4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SM</a:t>
            </a:r>
            <a:r>
              <a:rPr lang="id-ID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54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/M</a:t>
            </a:r>
            <a:r>
              <a:rPr lang="id-ID" sz="54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54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Kelas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d-ID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en-US" sz="54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55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400" y="2737066"/>
            <a:ext cx="6629400" cy="9420726"/>
          </a:xfrm>
          <a:prstGeom prst="rect">
            <a:avLst/>
          </a:prstGeom>
          <a:noFill/>
        </p:spPr>
      </p:pic>
      <p:grpSp>
        <p:nvGrpSpPr>
          <p:cNvPr id="4" name="Group 3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24" name="Group 23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5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30" name="Group 29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32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31" name="TextBox 30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6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8" name="TextBox 27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11223"/>
          <a:stretch/>
        </p:blipFill>
        <p:spPr>
          <a:xfrm>
            <a:off x="-112986" y="3810000"/>
            <a:ext cx="21220386" cy="1195157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sp>
        <p:nvSpPr>
          <p:cNvPr id="31" name="Rectangle 30"/>
          <p:cNvSpPr/>
          <p:nvPr/>
        </p:nvSpPr>
        <p:spPr>
          <a:xfrm>
            <a:off x="-76200" y="3048000"/>
            <a:ext cx="120396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2</a:t>
            </a:r>
            <a:r>
              <a:rPr lang="id-ID" sz="3200" dirty="0"/>
              <a:t>. Sistem Pemerintahan Negara Kesatuan </a:t>
            </a:r>
            <a:r>
              <a:rPr lang="id-ID" sz="3200" dirty="0" smtClean="0"/>
              <a:t>Republik Indonesia</a:t>
            </a:r>
            <a:endParaRPr lang="en-US" sz="32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549878" y="5284517"/>
            <a:ext cx="9727722" cy="3429000"/>
            <a:chOff x="7620000" y="5638799"/>
            <a:chExt cx="10321781" cy="4554941"/>
          </a:xfrm>
        </p:grpSpPr>
        <p:sp>
          <p:nvSpPr>
            <p:cNvPr id="38" name="Rectangle 37"/>
            <p:cNvSpPr/>
            <p:nvPr/>
          </p:nvSpPr>
          <p:spPr>
            <a:xfrm>
              <a:off x="7620000" y="5638799"/>
              <a:ext cx="10321781" cy="455494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973686" y="6088200"/>
              <a:ext cx="9644682" cy="33933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4000" dirty="0">
                  <a:solidFill>
                    <a:schemeClr val="bg1"/>
                  </a:solidFill>
                </a:rPr>
                <a:t>Negara Indonesia, berdasarkan pada undang-undang </a:t>
              </a:r>
              <a:r>
                <a:rPr lang="id-ID" sz="4000" dirty="0" smtClean="0">
                  <a:solidFill>
                    <a:schemeClr val="bg1"/>
                  </a:solidFill>
                </a:rPr>
                <a:t>dasar yang </a:t>
              </a:r>
              <a:r>
                <a:rPr lang="id-ID" sz="4000" dirty="0">
                  <a:solidFill>
                    <a:schemeClr val="bg1"/>
                  </a:solidFill>
                </a:rPr>
                <a:t>dimilikinya, menganut sistem pemerintahan presidensial.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328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sp>
        <p:nvSpPr>
          <p:cNvPr id="31" name="Rectangle 30"/>
          <p:cNvSpPr/>
          <p:nvPr/>
        </p:nvSpPr>
        <p:spPr>
          <a:xfrm>
            <a:off x="-76200" y="3048000"/>
            <a:ext cx="120396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2</a:t>
            </a:r>
            <a:r>
              <a:rPr lang="id-ID" sz="3200" dirty="0"/>
              <a:t>. Sistem Pemerintahan Negara Kesatuan </a:t>
            </a:r>
            <a:r>
              <a:rPr lang="id-ID" sz="3200" dirty="0" smtClean="0"/>
              <a:t>Republik Indonesia</a:t>
            </a:r>
            <a:endParaRPr lang="en-US" sz="32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99231" y="9753600"/>
            <a:ext cx="10187325" cy="1862137"/>
            <a:chOff x="7620000" y="5638799"/>
            <a:chExt cx="8931643" cy="4554941"/>
          </a:xfrm>
        </p:grpSpPr>
        <p:sp>
          <p:nvSpPr>
            <p:cNvPr id="38" name="Rectangle 37"/>
            <p:cNvSpPr/>
            <p:nvPr/>
          </p:nvSpPr>
          <p:spPr>
            <a:xfrm>
              <a:off x="7620000" y="5638799"/>
              <a:ext cx="8931643" cy="455494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973687" y="6088201"/>
              <a:ext cx="8577956" cy="32372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Indonesia </a:t>
              </a:r>
              <a:r>
                <a:rPr lang="en-US" sz="4000" dirty="0" err="1">
                  <a:solidFill>
                    <a:schemeClr val="bg1"/>
                  </a:solidFill>
                </a:rPr>
                <a:t>menganut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 smtClean="0">
                  <a:solidFill>
                    <a:schemeClr val="bg1"/>
                  </a:solidFill>
                </a:rPr>
                <a:t>sistem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en-US" sz="4000" b="1" dirty="0" err="1" smtClean="0">
                  <a:solidFill>
                    <a:srgbClr val="FFFF00"/>
                  </a:solidFill>
                </a:rPr>
                <a:t>pembagian</a:t>
              </a:r>
              <a:r>
                <a:rPr lang="en-US" sz="4000" b="1" dirty="0" smtClean="0">
                  <a:solidFill>
                    <a:srgbClr val="FFFF00"/>
                  </a:solidFill>
                </a:rPr>
                <a:t> </a:t>
              </a:r>
              <a:r>
                <a:rPr lang="en-US" sz="4000" b="1" dirty="0" err="1">
                  <a:solidFill>
                    <a:srgbClr val="FFFF00"/>
                  </a:solidFill>
                </a:rPr>
                <a:t>kekuasaan</a:t>
              </a:r>
              <a:r>
                <a:rPr lang="en-US" sz="4000" dirty="0">
                  <a:solidFill>
                    <a:schemeClr val="bg1"/>
                  </a:solidFill>
                </a:rPr>
                <a:t> ( </a:t>
              </a:r>
              <a:r>
                <a:rPr lang="en-US" sz="4000" i="1" dirty="0">
                  <a:solidFill>
                    <a:schemeClr val="bg1"/>
                  </a:solidFill>
                </a:rPr>
                <a:t>distribution of </a:t>
              </a:r>
              <a:r>
                <a:rPr lang="en-US" sz="4000" i="1" dirty="0" smtClean="0">
                  <a:solidFill>
                    <a:schemeClr val="bg1"/>
                  </a:solidFill>
                </a:rPr>
                <a:t>power</a:t>
              </a:r>
              <a:r>
                <a:rPr lang="id-ID" sz="4000" i="1" dirty="0" smtClean="0">
                  <a:solidFill>
                    <a:schemeClr val="bg1"/>
                  </a:solidFill>
                </a:rPr>
                <a:t> </a:t>
              </a:r>
              <a:r>
                <a:rPr lang="en-US" sz="4000" dirty="0" smtClean="0">
                  <a:solidFill>
                    <a:schemeClr val="bg1"/>
                  </a:solidFill>
                </a:rPr>
                <a:t>).</a:t>
              </a:r>
              <a:endParaRPr lang="id-ID" sz="4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9" name="Picture 1" descr="E:\project\PIO\PPT\PKN SMP KELAS VII K 2013\gambar\bab 2\HiRes b.tif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0" y="6400800"/>
            <a:ext cx="5688010" cy="56880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0091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sp>
        <p:nvSpPr>
          <p:cNvPr id="31" name="Rectangle 30"/>
          <p:cNvSpPr/>
          <p:nvPr/>
        </p:nvSpPr>
        <p:spPr>
          <a:xfrm>
            <a:off x="-76200" y="3048000"/>
            <a:ext cx="120396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2</a:t>
            </a:r>
            <a:r>
              <a:rPr lang="id-ID" sz="3200" dirty="0"/>
              <a:t>. Sistem Pemerintahan Negara Kesatuan </a:t>
            </a:r>
            <a:r>
              <a:rPr lang="id-ID" sz="3200" dirty="0" smtClean="0"/>
              <a:t>Republik Indonesia</a:t>
            </a:r>
            <a:endParaRPr lang="en-US" sz="32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230937" y="7708967"/>
            <a:ext cx="10187325" cy="3340033"/>
            <a:chOff x="7620000" y="5638799"/>
            <a:chExt cx="8931643" cy="8169997"/>
          </a:xfrm>
        </p:grpSpPr>
        <p:sp>
          <p:nvSpPr>
            <p:cNvPr id="38" name="Rectangle 37"/>
            <p:cNvSpPr/>
            <p:nvPr/>
          </p:nvSpPr>
          <p:spPr>
            <a:xfrm>
              <a:off x="7620000" y="5638799"/>
              <a:ext cx="8931643" cy="8169997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973687" y="6539527"/>
              <a:ext cx="8187401" cy="6248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err="1">
                  <a:solidFill>
                    <a:schemeClr val="bg1"/>
                  </a:solidFill>
                </a:rPr>
                <a:t>Menurut</a:t>
              </a:r>
              <a:r>
                <a:rPr lang="en-US" sz="4000" dirty="0">
                  <a:solidFill>
                    <a:schemeClr val="bg1"/>
                  </a:solidFill>
                </a:rPr>
                <a:t> UUD NRI </a:t>
              </a:r>
              <a:r>
                <a:rPr lang="en-US" sz="4000" dirty="0" err="1">
                  <a:solidFill>
                    <a:schemeClr val="bg1"/>
                  </a:solidFill>
                </a:rPr>
                <a:t>Tahun</a:t>
              </a:r>
              <a:r>
                <a:rPr lang="en-US" sz="4000" dirty="0">
                  <a:solidFill>
                    <a:schemeClr val="bg1"/>
                  </a:solidFill>
                </a:rPr>
                <a:t> 1945, </a:t>
              </a:r>
              <a:r>
                <a:rPr lang="en-US" sz="4000" dirty="0" err="1" smtClean="0">
                  <a:solidFill>
                    <a:schemeClr val="bg1"/>
                  </a:solidFill>
                </a:rPr>
                <a:t>pembagian</a:t>
              </a:r>
              <a:r>
                <a:rPr lang="en-US" sz="4000" dirty="0" smtClean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kekuasaan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terdiri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atas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dua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 smtClean="0">
                  <a:solidFill>
                    <a:schemeClr val="bg1"/>
                  </a:solidFill>
                </a:rPr>
                <a:t>bagian</a:t>
              </a:r>
              <a:r>
                <a:rPr lang="en-US" sz="4000" dirty="0" smtClean="0">
                  <a:solidFill>
                    <a:schemeClr val="bg1"/>
                  </a:solidFill>
                </a:rPr>
                <a:t>,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en-US" sz="4000" dirty="0" err="1" smtClean="0">
                  <a:solidFill>
                    <a:schemeClr val="bg1"/>
                  </a:solidFill>
                </a:rPr>
                <a:t>yaitu</a:t>
              </a:r>
              <a:r>
                <a:rPr lang="en-US" sz="4000" dirty="0" smtClean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pembagian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kekuasaan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secara</a:t>
              </a:r>
              <a:r>
                <a:rPr lang="en-US" sz="4000" b="1" dirty="0">
                  <a:solidFill>
                    <a:srgbClr val="FFFF00"/>
                  </a:solidFill>
                </a:rPr>
                <a:t> horizontal </a:t>
              </a:r>
              <a:r>
                <a:rPr lang="en-US" sz="4000" dirty="0" err="1">
                  <a:solidFill>
                    <a:schemeClr val="bg1"/>
                  </a:solidFill>
                </a:rPr>
                <a:t>dan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b="1" dirty="0" err="1">
                  <a:solidFill>
                    <a:srgbClr val="FFFF00"/>
                  </a:solidFill>
                </a:rPr>
                <a:t>vertikal</a:t>
              </a:r>
              <a:r>
                <a:rPr lang="en-US" sz="400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pic>
        <p:nvPicPr>
          <p:cNvPr id="5122" name="Picture 2" descr="Gambar terkai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63400" y="5163453"/>
            <a:ext cx="8476346" cy="8476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299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asil gambar untuk jakart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16" r="14119"/>
          <a:stretch/>
        </p:blipFill>
        <p:spPr bwMode="auto">
          <a:xfrm>
            <a:off x="-152401" y="4735192"/>
            <a:ext cx="11314471" cy="10765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/>
          <p:cNvGrpSpPr/>
          <p:nvPr/>
        </p:nvGrpSpPr>
        <p:grpSpPr>
          <a:xfrm>
            <a:off x="11125201" y="4800600"/>
            <a:ext cx="10009514" cy="10700224"/>
            <a:chOff x="7620001" y="5638799"/>
            <a:chExt cx="8140242" cy="4454845"/>
          </a:xfrm>
        </p:grpSpPr>
        <p:sp>
          <p:nvSpPr>
            <p:cNvPr id="27" name="Rectangle 26"/>
            <p:cNvSpPr/>
            <p:nvPr/>
          </p:nvSpPr>
          <p:spPr>
            <a:xfrm>
              <a:off x="7620001" y="5638799"/>
              <a:ext cx="8140242" cy="4454845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469445" y="7240117"/>
              <a:ext cx="6462978" cy="1063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>
                  <a:solidFill>
                    <a:schemeClr val="bg1"/>
                  </a:solidFill>
                </a:rPr>
                <a:t>Kementerian berkedudukan di ibu kota negara, yaitu Jakarta dan</a:t>
              </a:r>
            </a:p>
            <a:p>
              <a:r>
                <a:rPr lang="pt-BR" sz="4000" dirty="0">
                  <a:solidFill>
                    <a:schemeClr val="bg1"/>
                  </a:solidFill>
                </a:rPr>
                <a:t>berada di bawah dan bertanggung jawab kepada presiden.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57200" y="457200"/>
            <a:ext cx="20574000" cy="298627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2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Kedudukan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Fungsi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Negara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Kesatuan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Republik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Indonesia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Lembaga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Pemerintahan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NonKementerian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(LPNK)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5" name="Group 14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7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2" name="TextBox 21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>
          <a:xfrm>
            <a:off x="-76200" y="4038600"/>
            <a:ext cx="11201400" cy="762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1. Kedudukan, Tugas, dan Fungsi Kementerian Indonesia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457200" y="457200"/>
            <a:ext cx="20574000" cy="298627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2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Kedudukan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Fungsi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Negara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Kesatuan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Republik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Indonesia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Lembaga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Pemerintahan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NonKementerian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(LPNK)</a:t>
            </a:r>
          </a:p>
        </p:txBody>
      </p:sp>
      <p:sp>
        <p:nvSpPr>
          <p:cNvPr id="10" name="Rectangle 9"/>
          <p:cNvSpPr/>
          <p:nvPr/>
        </p:nvSpPr>
        <p:spPr>
          <a:xfrm>
            <a:off x="9448800" y="8552795"/>
            <a:ext cx="97536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000" dirty="0" err="1"/>
              <a:t>Berdasarkan</a:t>
            </a:r>
            <a:r>
              <a:rPr lang="en-US" sz="4000" dirty="0"/>
              <a:t> </a:t>
            </a:r>
            <a:r>
              <a:rPr lang="en-US" sz="4000" dirty="0" err="1"/>
              <a:t>Pasal</a:t>
            </a:r>
            <a:r>
              <a:rPr lang="en-US" sz="4000" dirty="0"/>
              <a:t> 4 </a:t>
            </a:r>
            <a:r>
              <a:rPr lang="en-US" sz="4000" dirty="0" err="1"/>
              <a:t>Ayat</a:t>
            </a:r>
            <a:r>
              <a:rPr lang="en-US" sz="4000" dirty="0"/>
              <a:t> (1) </a:t>
            </a:r>
            <a:r>
              <a:rPr lang="en-US" sz="4000" dirty="0" err="1"/>
              <a:t>dan</a:t>
            </a:r>
            <a:r>
              <a:rPr lang="en-US" sz="4000" dirty="0"/>
              <a:t> </a:t>
            </a:r>
            <a:r>
              <a:rPr lang="en-US" sz="4000" dirty="0" err="1"/>
              <a:t>Pasal</a:t>
            </a:r>
            <a:r>
              <a:rPr lang="en-US" sz="4000" dirty="0"/>
              <a:t> 31 </a:t>
            </a:r>
            <a:r>
              <a:rPr lang="en-US" sz="4000" dirty="0" err="1"/>
              <a:t>Ayat</a:t>
            </a:r>
            <a:r>
              <a:rPr lang="en-US" sz="4000" dirty="0"/>
              <a:t> (1) </a:t>
            </a:r>
            <a:r>
              <a:rPr lang="en-US" sz="4000" dirty="0" err="1" smtClean="0"/>
              <a:t>Perpres</a:t>
            </a:r>
            <a:r>
              <a:rPr lang="id-ID" sz="4000" dirty="0" smtClean="0"/>
              <a:t> </a:t>
            </a:r>
            <a:r>
              <a:rPr lang="en-US" sz="4000" dirty="0" smtClean="0"/>
              <a:t>No</a:t>
            </a:r>
            <a:r>
              <a:rPr lang="en-US" sz="4000" dirty="0"/>
              <a:t>. 7 </a:t>
            </a:r>
            <a:r>
              <a:rPr lang="en-US" sz="4000" dirty="0" err="1"/>
              <a:t>Tahun</a:t>
            </a:r>
            <a:r>
              <a:rPr lang="en-US" sz="4000" dirty="0"/>
              <a:t> 2015, </a:t>
            </a:r>
            <a:r>
              <a:rPr lang="en-US" sz="4000" dirty="0" err="1"/>
              <a:t>tugas</a:t>
            </a:r>
            <a:r>
              <a:rPr lang="en-US" sz="4000" dirty="0"/>
              <a:t> </a:t>
            </a:r>
            <a:r>
              <a:rPr lang="en-US" sz="4000" dirty="0" err="1"/>
              <a:t>kementerian</a:t>
            </a:r>
            <a:r>
              <a:rPr lang="en-US" sz="4000" dirty="0"/>
              <a:t> </a:t>
            </a:r>
            <a:r>
              <a:rPr lang="en-US" sz="4000" dirty="0" err="1"/>
              <a:t>adalah</a:t>
            </a:r>
            <a:r>
              <a:rPr lang="en-US" sz="4000" dirty="0"/>
              <a:t> </a:t>
            </a:r>
            <a:r>
              <a:rPr lang="en-US" sz="4000" dirty="0" err="1" smtClean="0">
                <a:solidFill>
                  <a:schemeClr val="accent6">
                    <a:lumMod val="50000"/>
                  </a:schemeClr>
                </a:solidFill>
              </a:rPr>
              <a:t>menyelenggarakan</a:t>
            </a:r>
            <a:r>
              <a:rPr lang="id-ID" sz="40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 smtClean="0">
                <a:solidFill>
                  <a:schemeClr val="accent6">
                    <a:lumMod val="50000"/>
                  </a:schemeClr>
                </a:solidFill>
              </a:rPr>
              <a:t>urusan</a:t>
            </a:r>
            <a:r>
              <a:rPr lang="en-US" sz="40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accent6">
                    <a:lumMod val="50000"/>
                  </a:schemeClr>
                </a:solidFill>
              </a:rPr>
              <a:t>tertentu</a:t>
            </a:r>
            <a:r>
              <a:rPr lang="en-US" sz="4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accent6">
                    <a:lumMod val="50000"/>
                  </a:schemeClr>
                </a:solidFill>
              </a:rPr>
              <a:t>dalam</a:t>
            </a:r>
            <a:r>
              <a:rPr lang="en-US" sz="4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accent6">
                    <a:lumMod val="50000"/>
                  </a:schemeClr>
                </a:solidFill>
              </a:rPr>
              <a:t>pemerintahan</a:t>
            </a:r>
            <a:r>
              <a:rPr lang="en-US" sz="4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accent6">
                    <a:lumMod val="50000"/>
                  </a:schemeClr>
                </a:solidFill>
              </a:rPr>
              <a:t>untuk</a:t>
            </a:r>
            <a:r>
              <a:rPr lang="en-US" sz="4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accent6">
                    <a:lumMod val="50000"/>
                  </a:schemeClr>
                </a:solidFill>
              </a:rPr>
              <a:t>membantu</a:t>
            </a:r>
            <a:r>
              <a:rPr lang="en-US" sz="4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 smtClean="0">
                <a:solidFill>
                  <a:schemeClr val="accent6">
                    <a:lumMod val="50000"/>
                  </a:schemeClr>
                </a:solidFill>
              </a:rPr>
              <a:t>presiden</a:t>
            </a:r>
            <a:r>
              <a:rPr lang="id-ID" sz="40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 smtClean="0">
                <a:solidFill>
                  <a:schemeClr val="accent6">
                    <a:lumMod val="50000"/>
                  </a:schemeClr>
                </a:solidFill>
              </a:rPr>
              <a:t>dalam</a:t>
            </a:r>
            <a:r>
              <a:rPr lang="id-ID" sz="4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 smtClean="0">
                <a:solidFill>
                  <a:schemeClr val="accent6">
                    <a:lumMod val="50000"/>
                  </a:schemeClr>
                </a:solidFill>
              </a:rPr>
              <a:t>menyelenggarakan</a:t>
            </a:r>
            <a:r>
              <a:rPr lang="en-US" sz="40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accent6">
                    <a:lumMod val="50000"/>
                  </a:schemeClr>
                </a:solidFill>
              </a:rPr>
              <a:t>pemerintahan</a:t>
            </a:r>
            <a:r>
              <a:rPr lang="en-US" sz="4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accent6">
                    <a:lumMod val="50000"/>
                  </a:schemeClr>
                </a:solidFill>
              </a:rPr>
              <a:t>negara</a:t>
            </a:r>
            <a:r>
              <a:rPr lang="en-US" sz="4000" dirty="0"/>
              <a:t>.</a:t>
            </a:r>
          </a:p>
        </p:txBody>
      </p:sp>
      <p:pic>
        <p:nvPicPr>
          <p:cNvPr id="13" name="Picture 2" descr="Image result for work vector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1EDC8"/>
              </a:clrFrom>
              <a:clrTo>
                <a:srgbClr val="F1EDC8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676400" y="6972300"/>
            <a:ext cx="7048500" cy="7048500"/>
          </a:xfrm>
          <a:prstGeom prst="rect">
            <a:avLst/>
          </a:prstGeom>
          <a:noFill/>
        </p:spPr>
      </p:pic>
      <p:grpSp>
        <p:nvGrpSpPr>
          <p:cNvPr id="14" name="Group 13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5" name="Group 14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7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2" name="TextBox 21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>
          <a:xfrm>
            <a:off x="-76200" y="4038600"/>
            <a:ext cx="11201400" cy="762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1. Kedudukan, Tugas, dan Fungsi Kementerian Indonesia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5827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457200" y="457200"/>
            <a:ext cx="20574000" cy="298627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2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Kedudukan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Fungsi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Negara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Kesatuan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Republik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Indonesia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Lembaga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Pemerintahan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NonKementerian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(LPNK)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5" name="Group 14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7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2" name="TextBox 21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>
          <a:xfrm>
            <a:off x="-76200" y="4038600"/>
            <a:ext cx="11201400" cy="762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1. Kedudukan, Tugas, dan Fungsi Kementerian Indonesia</a:t>
            </a:r>
            <a:endParaRPr lang="en-US" sz="3200" dirty="0"/>
          </a:p>
        </p:txBody>
      </p:sp>
      <p:grpSp>
        <p:nvGrpSpPr>
          <p:cNvPr id="26" name="Group 25"/>
          <p:cNvGrpSpPr/>
          <p:nvPr/>
        </p:nvGrpSpPr>
        <p:grpSpPr>
          <a:xfrm>
            <a:off x="2057400" y="8601529"/>
            <a:ext cx="10503863" cy="2281707"/>
            <a:chOff x="7620000" y="5638799"/>
            <a:chExt cx="9209165" cy="5581244"/>
          </a:xfrm>
        </p:grpSpPr>
        <p:sp>
          <p:nvSpPr>
            <p:cNvPr id="27" name="Rectangle 26"/>
            <p:cNvSpPr/>
            <p:nvPr/>
          </p:nvSpPr>
          <p:spPr>
            <a:xfrm>
              <a:off x="7620000" y="5638799"/>
              <a:ext cx="9209165" cy="558124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973687" y="6539527"/>
              <a:ext cx="8577956" cy="32372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4000" dirty="0" smtClean="0">
                  <a:solidFill>
                    <a:schemeClr val="bg1"/>
                  </a:solidFill>
                </a:rPr>
                <a:t>Pada </a:t>
              </a:r>
              <a:r>
                <a:rPr lang="pt-BR" sz="4000" dirty="0" smtClean="0">
                  <a:solidFill>
                    <a:schemeClr val="bg1"/>
                  </a:solidFill>
                </a:rPr>
                <a:t>Perpres </a:t>
              </a:r>
              <a:r>
                <a:rPr lang="pt-BR" sz="4000" dirty="0">
                  <a:solidFill>
                    <a:schemeClr val="bg1"/>
                  </a:solidFill>
                </a:rPr>
                <a:t>No. 7 Tahun 2015 membagi kementerian </a:t>
              </a:r>
              <a:r>
                <a:rPr lang="pt-BR" sz="4000" dirty="0" smtClean="0">
                  <a:solidFill>
                    <a:schemeClr val="bg1"/>
                  </a:solidFill>
                </a:rPr>
                <a:t>dalam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pt-BR" sz="4000" dirty="0" smtClean="0">
                  <a:solidFill>
                    <a:schemeClr val="bg1"/>
                  </a:solidFill>
                </a:rPr>
                <a:t>tiga </a:t>
              </a:r>
              <a:r>
                <a:rPr lang="pt-BR" sz="4000" dirty="0">
                  <a:solidFill>
                    <a:schemeClr val="bg1"/>
                  </a:solidFill>
                </a:rPr>
                <a:t>kelompok.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050" name="Picture 2" descr="Hasil gambar untuk th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1200" y="5609082"/>
            <a:ext cx="5486400" cy="8114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9984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Hasil gambar untuk kementeria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953000"/>
            <a:ext cx="7239000" cy="1023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57200" y="457200"/>
            <a:ext cx="20574000" cy="298627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2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Kedudukan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Fungsi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Negara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Kesatuan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Republik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Indonesia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Lembaga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Pemerintahan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NonKementerian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(LPNK)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5" name="Group 14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7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2" name="TextBox 21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>
          <a:xfrm>
            <a:off x="-76200" y="4038600"/>
            <a:ext cx="7848600" cy="762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2. </a:t>
            </a:r>
            <a:r>
              <a:rPr lang="id-ID" sz="3200" dirty="0" smtClean="0"/>
              <a:t>Klasifikasi </a:t>
            </a:r>
            <a:r>
              <a:rPr lang="id-ID" sz="3200" dirty="0"/>
              <a:t>Kementerian di Indonesia</a:t>
            </a:r>
            <a:endParaRPr lang="en-US" sz="3200" dirty="0"/>
          </a:p>
        </p:txBody>
      </p:sp>
      <p:grpSp>
        <p:nvGrpSpPr>
          <p:cNvPr id="26" name="Group 25"/>
          <p:cNvGrpSpPr/>
          <p:nvPr/>
        </p:nvGrpSpPr>
        <p:grpSpPr>
          <a:xfrm>
            <a:off x="9906000" y="8458200"/>
            <a:ext cx="11133083" cy="3010941"/>
            <a:chOff x="7620001" y="5638799"/>
            <a:chExt cx="8140242" cy="4454845"/>
          </a:xfrm>
        </p:grpSpPr>
        <p:sp>
          <p:nvSpPr>
            <p:cNvPr id="27" name="Rectangle 26"/>
            <p:cNvSpPr/>
            <p:nvPr/>
          </p:nvSpPr>
          <p:spPr>
            <a:xfrm>
              <a:off x="7620001" y="5638799"/>
              <a:ext cx="8140242" cy="4454845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973688" y="6373162"/>
              <a:ext cx="7519325" cy="2868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 smtClean="0">
                  <a:solidFill>
                    <a:schemeClr val="bg1"/>
                  </a:solidFill>
                </a:rPr>
                <a:t>Undang-Undang </a:t>
              </a:r>
              <a:r>
                <a:rPr lang="pt-BR" sz="4000" dirty="0">
                  <a:solidFill>
                    <a:schemeClr val="bg1"/>
                  </a:solidFill>
                </a:rPr>
                <a:t>No. 39 Tahun 2008 </a:t>
              </a:r>
              <a:r>
                <a:rPr lang="pt-BR" sz="4000" dirty="0" smtClean="0">
                  <a:solidFill>
                    <a:schemeClr val="bg1"/>
                  </a:solidFill>
                </a:rPr>
                <a:t>tentang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pt-BR" sz="4000" dirty="0" smtClean="0">
                  <a:solidFill>
                    <a:schemeClr val="bg1"/>
                  </a:solidFill>
                </a:rPr>
                <a:t>Kementerian </a:t>
              </a:r>
              <a:r>
                <a:rPr lang="pt-BR" sz="4000" dirty="0">
                  <a:solidFill>
                    <a:schemeClr val="bg1"/>
                  </a:solidFill>
                </a:rPr>
                <a:t>Negara menyebutkan bahwa kementerian </a:t>
              </a:r>
              <a:r>
                <a:rPr lang="pt-BR" sz="4000" dirty="0" smtClean="0">
                  <a:solidFill>
                    <a:schemeClr val="bg1"/>
                  </a:solidFill>
                </a:rPr>
                <a:t>maksimal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pt-BR" sz="4000" dirty="0" smtClean="0">
                  <a:solidFill>
                    <a:schemeClr val="bg1"/>
                  </a:solidFill>
                </a:rPr>
                <a:t>berjumlah </a:t>
              </a:r>
              <a:r>
                <a:rPr lang="pt-BR" sz="4000" dirty="0">
                  <a:solidFill>
                    <a:schemeClr val="bg1"/>
                  </a:solidFill>
                </a:rPr>
                <a:t>34.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8459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457200" y="457200"/>
            <a:ext cx="20574000" cy="298627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2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Kedudukan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Fungsi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Negara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Kesatuan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Republik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Indonesia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dan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Lembaga</a:t>
            </a:r>
            <a:r>
              <a:rPr lang="id-ID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6">
                    <a:lumMod val="50000"/>
                  </a:schemeClr>
                </a:solidFill>
              </a:rPr>
              <a:t>Pemerintahan</a:t>
            </a:r>
            <a:r>
              <a:rPr lang="en-US" sz="6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</a:rPr>
              <a:t>NonKementerian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 (LPNK)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5" name="Group 14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7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2" name="TextBox 21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>
          <a:xfrm>
            <a:off x="-76200" y="4038600"/>
            <a:ext cx="8991600" cy="762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3. Lembaga Pemerintahan Nonkementerian</a:t>
            </a:r>
            <a:endParaRPr lang="en-US" sz="3200" dirty="0"/>
          </a:p>
        </p:txBody>
      </p:sp>
      <p:grpSp>
        <p:nvGrpSpPr>
          <p:cNvPr id="26" name="Group 25"/>
          <p:cNvGrpSpPr/>
          <p:nvPr/>
        </p:nvGrpSpPr>
        <p:grpSpPr>
          <a:xfrm>
            <a:off x="1066800" y="11880521"/>
            <a:ext cx="18669000" cy="2292679"/>
            <a:chOff x="7620001" y="5638799"/>
            <a:chExt cx="8140242" cy="3224222"/>
          </a:xfrm>
        </p:grpSpPr>
        <p:sp>
          <p:nvSpPr>
            <p:cNvPr id="27" name="Rectangle 26"/>
            <p:cNvSpPr/>
            <p:nvPr/>
          </p:nvSpPr>
          <p:spPr>
            <a:xfrm>
              <a:off x="7620001" y="5638799"/>
              <a:ext cx="8140242" cy="3224222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767911" y="6291158"/>
              <a:ext cx="7807988" cy="18611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4000" b="1" dirty="0">
                  <a:solidFill>
                    <a:srgbClr val="FFFF00"/>
                  </a:solidFill>
                </a:rPr>
                <a:t>Lembaga pemerintah nonkementerian (LPNK) </a:t>
              </a:r>
              <a:r>
                <a:rPr lang="pt-BR" sz="4000" dirty="0" smtClean="0">
                  <a:solidFill>
                    <a:schemeClr val="bg1"/>
                  </a:solidFill>
                </a:rPr>
                <a:t>adalah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pt-BR" sz="4000" dirty="0" smtClean="0">
                  <a:solidFill>
                    <a:schemeClr val="bg1"/>
                  </a:solidFill>
                </a:rPr>
                <a:t>lembaga </a:t>
              </a:r>
              <a:r>
                <a:rPr lang="pt-BR" sz="4000" dirty="0">
                  <a:solidFill>
                    <a:schemeClr val="bg1"/>
                  </a:solidFill>
                </a:rPr>
                <a:t>negara yang dibentuk untuk melaksanakan </a:t>
              </a:r>
              <a:r>
                <a:rPr lang="pt-BR" sz="4000" dirty="0" smtClean="0">
                  <a:solidFill>
                    <a:schemeClr val="bg1"/>
                  </a:solidFill>
                </a:rPr>
                <a:t>tugas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pt-BR" sz="4000" dirty="0" smtClean="0">
                  <a:solidFill>
                    <a:schemeClr val="bg1"/>
                  </a:solidFill>
                </a:rPr>
                <a:t>pemerintahan </a:t>
              </a:r>
              <a:r>
                <a:rPr lang="pt-BR" sz="4000" dirty="0">
                  <a:solidFill>
                    <a:schemeClr val="bg1"/>
                  </a:solidFill>
                </a:rPr>
                <a:t>tertentu dari presiden.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074" name="Picture 2" descr="Hasil gambar untuk Lembaga pemerintah nonkementeri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4350" y="6362700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1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57200" y="457200"/>
            <a:ext cx="17678400" cy="206294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3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Nilai-Nilai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Pancasila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dalam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Penyelenggaraan</a:t>
            </a:r>
            <a:r>
              <a:rPr lang="id-ID" sz="6000" b="1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Pemerintahan</a:t>
            </a:r>
            <a:endParaRPr lang="en-US" sz="6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4" name="Group 13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6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2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7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-76200" y="3657600"/>
            <a:ext cx="8991600" cy="7620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1. Nilai Subjektif dan Nilai Objektif Pancasila</a:t>
            </a:r>
            <a:endParaRPr lang="en-US" sz="3200" dirty="0"/>
          </a:p>
        </p:txBody>
      </p:sp>
      <p:pic>
        <p:nvPicPr>
          <p:cNvPr id="4098" name="Picture 2" descr="Hasil gambar untuk think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6984393"/>
            <a:ext cx="7010400" cy="7430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Group 24"/>
          <p:cNvGrpSpPr/>
          <p:nvPr/>
        </p:nvGrpSpPr>
        <p:grpSpPr>
          <a:xfrm>
            <a:off x="10287000" y="8534400"/>
            <a:ext cx="9801899" cy="3505200"/>
            <a:chOff x="7620001" y="5638799"/>
            <a:chExt cx="7873012" cy="5186126"/>
          </a:xfrm>
        </p:grpSpPr>
        <p:sp>
          <p:nvSpPr>
            <p:cNvPr id="26" name="Rectangle 25"/>
            <p:cNvSpPr/>
            <p:nvPr/>
          </p:nvSpPr>
          <p:spPr>
            <a:xfrm>
              <a:off x="7620001" y="5638799"/>
              <a:ext cx="7650603" cy="5186126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973688" y="6373161"/>
              <a:ext cx="7519325" cy="3779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>
                  <a:solidFill>
                    <a:schemeClr val="bg1"/>
                  </a:solidFill>
                </a:rPr>
                <a:t>Nilai-nilai Pancasila </a:t>
              </a:r>
              <a:r>
                <a:rPr lang="pt-BR" sz="4000" dirty="0" smtClean="0">
                  <a:solidFill>
                    <a:schemeClr val="bg1"/>
                  </a:solidFill>
                </a:rPr>
                <a:t>bersifat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pt-BR" sz="4000" b="1" dirty="0" smtClean="0">
                  <a:solidFill>
                    <a:srgbClr val="FFFF00"/>
                  </a:solidFill>
                </a:rPr>
                <a:t>subjektif</a:t>
              </a:r>
              <a:r>
                <a:rPr lang="pt-BR" sz="4000" dirty="0">
                  <a:solidFill>
                    <a:schemeClr val="bg1"/>
                  </a:solidFill>
                </a:rPr>
                <a:t>, artinya </a:t>
              </a:r>
              <a:r>
                <a:rPr lang="pt-BR" sz="4000" dirty="0" smtClean="0">
                  <a:solidFill>
                    <a:schemeClr val="bg1"/>
                  </a:solidFill>
                </a:rPr>
                <a:t>nilai-nilai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pt-BR" sz="4000" dirty="0" smtClean="0">
                  <a:solidFill>
                    <a:schemeClr val="bg1"/>
                  </a:solidFill>
                </a:rPr>
                <a:t>tersebut </a:t>
              </a:r>
              <a:r>
                <a:rPr lang="pt-BR" sz="4000" dirty="0">
                  <a:solidFill>
                    <a:schemeClr val="bg1"/>
                  </a:solidFill>
                </a:rPr>
                <a:t>merupakan </a:t>
              </a:r>
              <a:r>
                <a:rPr lang="pt-BR" sz="4000" dirty="0" smtClean="0">
                  <a:solidFill>
                    <a:schemeClr val="bg1"/>
                  </a:solidFill>
                </a:rPr>
                <a:t>hasil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pt-BR" sz="4000" dirty="0" smtClean="0">
                  <a:solidFill>
                    <a:schemeClr val="bg1"/>
                  </a:solidFill>
                </a:rPr>
                <a:t>pemikiran </a:t>
              </a:r>
              <a:r>
                <a:rPr lang="pt-BR" sz="4000" dirty="0">
                  <a:solidFill>
                    <a:schemeClr val="bg1"/>
                  </a:solidFill>
                </a:rPr>
                <a:t>bangsa </a:t>
              </a:r>
              <a:r>
                <a:rPr lang="pt-BR" sz="4000" dirty="0" smtClean="0">
                  <a:solidFill>
                    <a:schemeClr val="bg1"/>
                  </a:solidFill>
                </a:rPr>
                <a:t>Indonesia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pt-BR" sz="4000" dirty="0" smtClean="0">
                  <a:solidFill>
                    <a:schemeClr val="bg1"/>
                  </a:solidFill>
                </a:rPr>
                <a:t>sendiri </a:t>
              </a:r>
              <a:r>
                <a:rPr lang="pt-BR" sz="4000" dirty="0">
                  <a:solidFill>
                    <a:schemeClr val="bg1"/>
                  </a:solidFill>
                </a:rPr>
                <a:t>sepanjang sejarahnya.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57200" y="457200"/>
            <a:ext cx="17678400" cy="206294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3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Nilai-Nilai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Pancasila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dalam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Penyelenggaraan</a:t>
            </a:r>
            <a:r>
              <a:rPr lang="id-ID" sz="6000" b="1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Pemerintahan</a:t>
            </a:r>
            <a:endParaRPr lang="en-US" sz="6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4" name="Group 13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6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2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7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-76200" y="3657600"/>
            <a:ext cx="8991600" cy="7620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1. Nilai Subjektif dan Nilai Objektif Pancasila</a:t>
            </a:r>
            <a:endParaRPr lang="en-US" sz="32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990600" y="8458200"/>
            <a:ext cx="11201400" cy="3505201"/>
            <a:chOff x="7620001" y="5638799"/>
            <a:chExt cx="7873012" cy="5186126"/>
          </a:xfrm>
        </p:grpSpPr>
        <p:sp>
          <p:nvSpPr>
            <p:cNvPr id="26" name="Rectangle 25"/>
            <p:cNvSpPr/>
            <p:nvPr/>
          </p:nvSpPr>
          <p:spPr>
            <a:xfrm>
              <a:off x="7620001" y="5638799"/>
              <a:ext cx="7650603" cy="5186126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973688" y="6373161"/>
              <a:ext cx="7519325" cy="3597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3800" dirty="0">
                  <a:solidFill>
                    <a:schemeClr val="bg1"/>
                  </a:solidFill>
                </a:rPr>
                <a:t>Nilai-nilai Pancasila </a:t>
              </a:r>
              <a:r>
                <a:rPr lang="pt-BR" sz="3800" dirty="0" smtClean="0">
                  <a:solidFill>
                    <a:schemeClr val="bg1"/>
                  </a:solidFill>
                </a:rPr>
                <a:t>bersifat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b="1" dirty="0" smtClean="0">
                  <a:solidFill>
                    <a:srgbClr val="FFFF00"/>
                  </a:solidFill>
                </a:rPr>
                <a:t>objektif</a:t>
              </a:r>
              <a:r>
                <a:rPr lang="pt-BR" sz="3800" dirty="0">
                  <a:solidFill>
                    <a:schemeClr val="bg1"/>
                  </a:solidFill>
                </a:rPr>
                <a:t>, artinya nilai-nilai </a:t>
              </a:r>
              <a:r>
                <a:rPr lang="pt-BR" sz="3800" dirty="0" smtClean="0">
                  <a:solidFill>
                    <a:schemeClr val="bg1"/>
                  </a:solidFill>
                </a:rPr>
                <a:t>yang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terkandung </a:t>
              </a:r>
              <a:r>
                <a:rPr lang="pt-BR" sz="3800" dirty="0">
                  <a:solidFill>
                    <a:schemeClr val="bg1"/>
                  </a:solidFill>
                </a:rPr>
                <a:t>dalam Pancasila</a:t>
              </a:r>
            </a:p>
            <a:p>
              <a:r>
                <a:rPr lang="pt-BR" sz="3800" dirty="0">
                  <a:solidFill>
                    <a:schemeClr val="bg1"/>
                  </a:solidFill>
                </a:rPr>
                <a:t>juga diakui kebenaran </a:t>
              </a:r>
              <a:r>
                <a:rPr lang="pt-BR" sz="3800" dirty="0" smtClean="0">
                  <a:solidFill>
                    <a:schemeClr val="bg1"/>
                  </a:solidFill>
                </a:rPr>
                <a:t>dan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keadilannya </a:t>
              </a:r>
              <a:r>
                <a:rPr lang="pt-BR" sz="3800" dirty="0">
                  <a:solidFill>
                    <a:schemeClr val="bg1"/>
                  </a:solidFill>
                </a:rPr>
                <a:t>oleh </a:t>
              </a:r>
              <a:r>
                <a:rPr lang="pt-BR" sz="3800" dirty="0" smtClean="0">
                  <a:solidFill>
                    <a:schemeClr val="bg1"/>
                  </a:solidFill>
                </a:rPr>
                <a:t>bangsa</a:t>
              </a:r>
              <a:r>
                <a:rPr lang="id-ID" sz="3800" dirty="0" smtClean="0">
                  <a:solidFill>
                    <a:schemeClr val="bg1"/>
                  </a:solidFill>
                </a:rPr>
                <a:t>-</a:t>
              </a:r>
              <a:r>
                <a:rPr lang="pt-BR" sz="3800" dirty="0" smtClean="0">
                  <a:solidFill>
                    <a:schemeClr val="bg1"/>
                  </a:solidFill>
                </a:rPr>
                <a:t>bangsa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lain </a:t>
              </a:r>
              <a:r>
                <a:rPr lang="pt-BR" sz="3800" dirty="0">
                  <a:solidFill>
                    <a:schemeClr val="bg1"/>
                  </a:solidFill>
                </a:rPr>
                <a:t>di dunia.</a:t>
              </a:r>
              <a:endParaRPr lang="en-US" sz="3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5122" name="Picture 2" descr="Hasil gambar untuk pancasil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1326" y="5943600"/>
            <a:ext cx="7253074" cy="790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6690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3071" b="5286"/>
          <a:stretch/>
        </p:blipFill>
        <p:spPr>
          <a:xfrm>
            <a:off x="0" y="4343400"/>
            <a:ext cx="21031200" cy="11887200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914400" y="5105400"/>
            <a:ext cx="9612755" cy="8001000"/>
            <a:chOff x="666901" y="7696200"/>
            <a:chExt cx="9612755" cy="8001000"/>
          </a:xfrm>
        </p:grpSpPr>
        <p:sp>
          <p:nvSpPr>
            <p:cNvPr id="23" name="Rectangle 22"/>
            <p:cNvSpPr/>
            <p:nvPr/>
          </p:nvSpPr>
          <p:spPr>
            <a:xfrm>
              <a:off x="666901" y="7753200"/>
              <a:ext cx="9612755" cy="88639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4226" tIns="107113" rIns="214226" bIns="107113" spcCol="0"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65553" y="7696200"/>
              <a:ext cx="5778523" cy="893426"/>
            </a:xfrm>
            <a:prstGeom prst="rect">
              <a:avLst/>
            </a:prstGeom>
            <a:noFill/>
          </p:spPr>
          <p:txBody>
            <a:bodyPr wrap="none" lIns="214226" tIns="107113" rIns="214226" bIns="107113" rtlCol="0">
              <a:spAutoFit/>
            </a:bodyPr>
            <a:lstStyle/>
            <a:p>
              <a:r>
                <a:rPr lang="en-US" sz="4400" dirty="0" err="1" smtClean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Tujuan</a:t>
              </a:r>
              <a:r>
                <a:rPr lang="en-US" sz="440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 </a:t>
              </a:r>
              <a:r>
                <a:rPr lang="en-US" sz="4400" dirty="0" err="1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P</a:t>
              </a:r>
              <a:r>
                <a:rPr lang="en-US" sz="4400" dirty="0" err="1" smtClean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embelajaran</a:t>
              </a:r>
              <a:endParaRPr lang="en-US" sz="44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66902" y="8753557"/>
              <a:ext cx="9546230" cy="69436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4226" tIns="107113" rIns="214226" bIns="107113" spcCol="0"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41237" y="8839200"/>
              <a:ext cx="9407685" cy="6618071"/>
            </a:xfrm>
            <a:prstGeom prst="rect">
              <a:avLst/>
            </a:prstGeom>
            <a:noFill/>
          </p:spPr>
          <p:txBody>
            <a:bodyPr wrap="square" lIns="214226" tIns="107113" rIns="214226" bIns="107113" rtlCol="0">
              <a:spAutoFit/>
            </a:bodyPr>
            <a:lstStyle/>
            <a:p>
              <a:pPr marL="742950" indent="-742950">
                <a:buFont typeface="Arial" pitchFamily="34" charset="0"/>
                <a:buChar char="•"/>
              </a:pPr>
              <a:r>
                <a:rPr lang="id-ID" sz="3200" dirty="0" err="1"/>
                <a:t>M</a:t>
              </a:r>
              <a:r>
                <a:rPr lang="es-ES" sz="3200" dirty="0" err="1" smtClean="0"/>
                <a:t>ensyukuri</a:t>
              </a:r>
              <a:r>
                <a:rPr lang="es-ES" sz="3200" dirty="0" smtClean="0"/>
                <a:t> </a:t>
              </a:r>
              <a:r>
                <a:rPr lang="es-ES" sz="3200" dirty="0" err="1"/>
                <a:t>nilai-nilai</a:t>
              </a:r>
              <a:r>
                <a:rPr lang="es-ES" sz="3200" dirty="0"/>
                <a:t> </a:t>
              </a:r>
              <a:r>
                <a:rPr lang="es-ES" sz="3200" dirty="0" err="1"/>
                <a:t>Pancasila</a:t>
              </a:r>
              <a:r>
                <a:rPr lang="es-ES" sz="3200" dirty="0"/>
                <a:t> </a:t>
              </a:r>
              <a:r>
                <a:rPr lang="es-ES" sz="3200" dirty="0" err="1"/>
                <a:t>dalam</a:t>
              </a:r>
              <a:r>
                <a:rPr lang="es-ES" sz="3200" dirty="0"/>
                <a:t> </a:t>
              </a:r>
              <a:r>
                <a:rPr lang="es-ES" sz="3200" dirty="0" err="1"/>
                <a:t>praktik</a:t>
              </a:r>
              <a:r>
                <a:rPr lang="es-ES" sz="3200" dirty="0"/>
                <a:t> </a:t>
              </a:r>
              <a:r>
                <a:rPr lang="es-ES" sz="3200" dirty="0" err="1" smtClean="0"/>
                <a:t>penyelenggaraan</a:t>
              </a:r>
              <a:r>
                <a:rPr lang="id-ID" sz="3200" dirty="0" smtClean="0"/>
                <a:t> </a:t>
              </a:r>
              <a:r>
                <a:rPr lang="es-ES" sz="3200" dirty="0" err="1" smtClean="0"/>
                <a:t>pemerintahan</a:t>
              </a:r>
              <a:r>
                <a:rPr lang="es-ES" sz="3200" dirty="0" smtClean="0"/>
                <a:t> </a:t>
              </a:r>
              <a:r>
                <a:rPr lang="es-ES" sz="3200" dirty="0"/>
                <a:t>negara </a:t>
              </a:r>
              <a:r>
                <a:rPr lang="es-ES" sz="3200" dirty="0" err="1"/>
                <a:t>sebagai</a:t>
              </a:r>
              <a:r>
                <a:rPr lang="es-ES" sz="3200" dirty="0"/>
                <a:t> </a:t>
              </a:r>
              <a:r>
                <a:rPr lang="es-ES" sz="3200" dirty="0" err="1"/>
                <a:t>salah</a:t>
              </a:r>
              <a:r>
                <a:rPr lang="es-ES" sz="3200" dirty="0"/>
                <a:t> </a:t>
              </a:r>
              <a:r>
                <a:rPr lang="es-ES" sz="3200" dirty="0" err="1"/>
                <a:t>satu</a:t>
              </a:r>
              <a:r>
                <a:rPr lang="es-ES" sz="3200" dirty="0"/>
                <a:t> </a:t>
              </a:r>
              <a:r>
                <a:rPr lang="es-ES" sz="3200" dirty="0" err="1"/>
                <a:t>bentuk</a:t>
              </a:r>
              <a:r>
                <a:rPr lang="es-ES" sz="3200" dirty="0"/>
                <a:t> </a:t>
              </a:r>
              <a:r>
                <a:rPr lang="es-ES" sz="3200" dirty="0" err="1"/>
                <a:t>pengabdian</a:t>
              </a:r>
              <a:r>
                <a:rPr lang="es-ES" sz="3200" dirty="0"/>
                <a:t> </a:t>
              </a:r>
              <a:r>
                <a:rPr lang="es-ES" sz="3200" dirty="0" err="1" smtClean="0"/>
                <a:t>kepada</a:t>
              </a:r>
              <a:r>
                <a:rPr lang="id-ID" sz="3200" dirty="0" smtClean="0"/>
                <a:t> </a:t>
              </a:r>
              <a:r>
                <a:rPr lang="es-ES" sz="3200" dirty="0" err="1" smtClean="0"/>
                <a:t>Tuhan</a:t>
              </a:r>
              <a:r>
                <a:rPr lang="es-ES" sz="3200" dirty="0" smtClean="0"/>
                <a:t> </a:t>
              </a:r>
              <a:r>
                <a:rPr lang="es-ES" sz="3200" dirty="0"/>
                <a:t>Yang </a:t>
              </a:r>
              <a:r>
                <a:rPr lang="es-ES" sz="3200" err="1"/>
                <a:t>Maha</a:t>
              </a:r>
              <a:r>
                <a:rPr lang="es-ES" sz="3200"/>
                <a:t> </a:t>
              </a:r>
              <a:r>
                <a:rPr lang="es-ES" sz="3200" smtClean="0"/>
                <a:t>Esa.</a:t>
              </a:r>
              <a:endParaRPr lang="es-ES" sz="3200" dirty="0"/>
            </a:p>
            <a:p>
              <a:pPr marL="742950" indent="-742950">
                <a:buFont typeface="Arial" pitchFamily="34" charset="0"/>
                <a:buChar char="•"/>
              </a:pPr>
              <a:r>
                <a:rPr lang="id-ID" sz="3200" dirty="0"/>
                <a:t>M</a:t>
              </a:r>
              <a:r>
                <a:rPr lang="es-ES" sz="3200" dirty="0" err="1" smtClean="0"/>
                <a:t>enunjukkan</a:t>
              </a:r>
              <a:r>
                <a:rPr lang="es-ES" sz="3200" dirty="0" smtClean="0"/>
                <a:t> </a:t>
              </a:r>
              <a:r>
                <a:rPr lang="es-ES" sz="3200" dirty="0" err="1"/>
                <a:t>sikap</a:t>
              </a:r>
              <a:r>
                <a:rPr lang="es-ES" sz="3200" dirty="0"/>
                <a:t> </a:t>
              </a:r>
              <a:r>
                <a:rPr lang="es-ES" sz="3200" dirty="0" err="1"/>
                <a:t>gotong</a:t>
              </a:r>
              <a:r>
                <a:rPr lang="es-ES" sz="3200" dirty="0"/>
                <a:t> </a:t>
              </a:r>
              <a:r>
                <a:rPr lang="es-ES" sz="3200" dirty="0" err="1"/>
                <a:t>royong</a:t>
              </a:r>
              <a:r>
                <a:rPr lang="es-ES" sz="3200" dirty="0"/>
                <a:t> </a:t>
              </a:r>
              <a:r>
                <a:rPr lang="es-ES" sz="3200" dirty="0" err="1"/>
                <a:t>sebagai</a:t>
              </a:r>
              <a:r>
                <a:rPr lang="es-ES" sz="3200" dirty="0"/>
                <a:t> </a:t>
              </a:r>
              <a:r>
                <a:rPr lang="es-ES" sz="3200" dirty="0" err="1"/>
                <a:t>bentuk</a:t>
              </a:r>
              <a:r>
                <a:rPr lang="es-ES" sz="3200" dirty="0"/>
                <a:t> </a:t>
              </a:r>
              <a:r>
                <a:rPr lang="es-ES" sz="3200" dirty="0" err="1"/>
                <a:t>penerapan</a:t>
              </a:r>
              <a:r>
                <a:rPr lang="es-ES" sz="3200" dirty="0"/>
                <a:t> </a:t>
              </a:r>
              <a:r>
                <a:rPr lang="es-ES" sz="3200" dirty="0" err="1" smtClean="0"/>
                <a:t>nilai</a:t>
              </a:r>
              <a:r>
                <a:rPr lang="id-ID" sz="3200" dirty="0" smtClean="0"/>
                <a:t>-</a:t>
              </a:r>
              <a:r>
                <a:rPr lang="es-ES" sz="3200" dirty="0" err="1" smtClean="0"/>
                <a:t>nilai</a:t>
              </a:r>
              <a:r>
                <a:rPr lang="id-ID" sz="3200" dirty="0" smtClean="0"/>
                <a:t> </a:t>
              </a:r>
              <a:r>
                <a:rPr lang="es-ES" sz="3200" dirty="0" err="1" smtClean="0"/>
                <a:t>Pancasila</a:t>
              </a:r>
              <a:r>
                <a:rPr lang="es-ES" sz="3200" dirty="0" smtClean="0"/>
                <a:t> </a:t>
              </a:r>
              <a:r>
                <a:rPr lang="es-ES" sz="3200" dirty="0" err="1"/>
                <a:t>dalam</a:t>
              </a:r>
              <a:r>
                <a:rPr lang="es-ES" sz="3200" dirty="0"/>
                <a:t> </a:t>
              </a:r>
              <a:r>
                <a:rPr lang="es-ES" sz="3200" dirty="0" err="1"/>
                <a:t>kehidupan</a:t>
              </a:r>
              <a:r>
                <a:rPr lang="es-ES" sz="3200" dirty="0"/>
                <a:t> </a:t>
              </a:r>
              <a:r>
                <a:rPr lang="es-ES" sz="3200" dirty="0" err="1"/>
                <a:t>berbangsa</a:t>
              </a:r>
              <a:r>
                <a:rPr lang="es-ES" sz="3200" dirty="0"/>
                <a:t> </a:t>
              </a:r>
              <a:r>
                <a:rPr lang="es-ES" sz="3200"/>
                <a:t>dan </a:t>
              </a:r>
              <a:r>
                <a:rPr lang="es-ES" sz="3200" smtClean="0"/>
                <a:t>bernegara.</a:t>
              </a:r>
              <a:endParaRPr lang="es-ES" sz="3200" dirty="0"/>
            </a:p>
            <a:p>
              <a:pPr marL="742950" indent="-742950">
                <a:buFont typeface="Arial" pitchFamily="34" charset="0"/>
                <a:buChar char="•"/>
              </a:pPr>
              <a:r>
                <a:rPr lang="id-ID" sz="3200" dirty="0"/>
                <a:t>M</a:t>
              </a:r>
              <a:r>
                <a:rPr lang="es-ES" sz="3200" dirty="0" err="1" smtClean="0"/>
                <a:t>enganalisis</a:t>
              </a:r>
              <a:r>
                <a:rPr lang="es-ES" sz="3200" dirty="0" smtClean="0"/>
                <a:t> </a:t>
              </a:r>
              <a:r>
                <a:rPr lang="es-ES" sz="3200" dirty="0" err="1"/>
                <a:t>nilai-nilai</a:t>
              </a:r>
              <a:r>
                <a:rPr lang="es-ES" sz="3200" dirty="0"/>
                <a:t> </a:t>
              </a:r>
              <a:r>
                <a:rPr lang="es-ES" sz="3200" dirty="0" err="1"/>
                <a:t>Pancasila</a:t>
              </a:r>
              <a:r>
                <a:rPr lang="es-ES" sz="3200" dirty="0"/>
                <a:t> </a:t>
              </a:r>
              <a:r>
                <a:rPr lang="es-ES" sz="3200" dirty="0" err="1"/>
                <a:t>dalam</a:t>
              </a:r>
              <a:r>
                <a:rPr lang="es-ES" sz="3200" dirty="0"/>
                <a:t> </a:t>
              </a:r>
              <a:r>
                <a:rPr lang="es-ES" sz="3200" dirty="0" err="1"/>
                <a:t>kerangka</a:t>
              </a:r>
              <a:r>
                <a:rPr lang="es-ES" sz="3200" dirty="0"/>
                <a:t> </a:t>
              </a:r>
              <a:r>
                <a:rPr lang="es-ES" sz="3200" dirty="0" err="1" smtClean="0"/>
                <a:t>praktik</a:t>
              </a:r>
              <a:r>
                <a:rPr lang="id-ID" sz="3200" dirty="0" smtClean="0"/>
                <a:t> </a:t>
              </a:r>
              <a:r>
                <a:rPr lang="es-ES" sz="3200" dirty="0" err="1" smtClean="0"/>
                <a:t>penyelenggaraan</a:t>
              </a:r>
              <a:r>
                <a:rPr lang="es-ES" sz="3200" dirty="0" smtClean="0"/>
                <a:t> </a:t>
              </a:r>
              <a:r>
                <a:rPr lang="es-ES" sz="3200" err="1"/>
                <a:t>pemerintahan</a:t>
              </a:r>
              <a:r>
                <a:rPr lang="es-ES" sz="3200"/>
                <a:t> </a:t>
              </a:r>
              <a:r>
                <a:rPr lang="es-ES" sz="3200" smtClean="0"/>
                <a:t>negara.</a:t>
              </a:r>
              <a:endParaRPr lang="es-ES" sz="3200" dirty="0"/>
            </a:p>
            <a:p>
              <a:pPr marL="742950" indent="-742950">
                <a:buFont typeface="Arial" pitchFamily="34" charset="0"/>
                <a:buChar char="•"/>
              </a:pPr>
              <a:r>
                <a:rPr lang="id-ID" sz="3200" dirty="0"/>
                <a:t>M</a:t>
              </a:r>
              <a:r>
                <a:rPr lang="es-ES" sz="3200" dirty="0" err="1" smtClean="0"/>
                <a:t>enyajikan</a:t>
              </a:r>
              <a:r>
                <a:rPr lang="es-ES" sz="3200" dirty="0" smtClean="0"/>
                <a:t> </a:t>
              </a:r>
              <a:r>
                <a:rPr lang="es-ES" sz="3200" dirty="0" err="1"/>
                <a:t>hasil</a:t>
              </a:r>
              <a:r>
                <a:rPr lang="es-ES" sz="3200" dirty="0"/>
                <a:t> </a:t>
              </a:r>
              <a:r>
                <a:rPr lang="es-ES" sz="3200" dirty="0" err="1"/>
                <a:t>analisis</a:t>
              </a:r>
              <a:r>
                <a:rPr lang="es-ES" sz="3200" dirty="0"/>
                <a:t> </a:t>
              </a:r>
              <a:r>
                <a:rPr lang="es-ES" sz="3200" dirty="0" err="1"/>
                <a:t>nilai-nilai</a:t>
              </a:r>
              <a:r>
                <a:rPr lang="es-ES" sz="3200" dirty="0"/>
                <a:t> </a:t>
              </a:r>
              <a:r>
                <a:rPr lang="es-ES" sz="3200" dirty="0" err="1"/>
                <a:t>Pancasila</a:t>
              </a:r>
              <a:r>
                <a:rPr lang="es-ES" sz="3200" dirty="0"/>
                <a:t> </a:t>
              </a:r>
              <a:r>
                <a:rPr lang="es-ES" sz="3200" dirty="0" err="1"/>
                <a:t>dalam</a:t>
              </a:r>
              <a:r>
                <a:rPr lang="es-ES" sz="3200" dirty="0"/>
                <a:t> </a:t>
              </a:r>
              <a:r>
                <a:rPr lang="es-ES" sz="3200" dirty="0" err="1"/>
                <a:t>kerangka</a:t>
              </a:r>
              <a:r>
                <a:rPr lang="es-ES" sz="3200" dirty="0"/>
                <a:t> </a:t>
              </a:r>
              <a:r>
                <a:rPr lang="es-ES" sz="3200" dirty="0" err="1" smtClean="0"/>
                <a:t>praktik</a:t>
              </a:r>
              <a:r>
                <a:rPr lang="id-ID" sz="3200" dirty="0" smtClean="0"/>
                <a:t> </a:t>
              </a:r>
              <a:r>
                <a:rPr lang="es-ES" sz="3200" dirty="0" err="1" smtClean="0"/>
                <a:t>penyelenggaraan</a:t>
              </a:r>
              <a:r>
                <a:rPr lang="es-ES" sz="3200" dirty="0" smtClean="0"/>
                <a:t> </a:t>
              </a:r>
              <a:r>
                <a:rPr lang="es-ES" sz="3200" err="1"/>
                <a:t>pemerintahan</a:t>
              </a:r>
              <a:r>
                <a:rPr lang="es-ES" sz="3200"/>
                <a:t> </a:t>
              </a:r>
              <a:r>
                <a:rPr lang="es-ES" sz="3200" smtClean="0"/>
                <a:t>negara.</a:t>
              </a:r>
              <a:endParaRPr lang="en-US" sz="3200" dirty="0" smtClean="0"/>
            </a:p>
          </p:txBody>
        </p:sp>
      </p:grpSp>
      <p:sp>
        <p:nvSpPr>
          <p:cNvPr id="30" name="Rectangle 29"/>
          <p:cNvSpPr/>
          <p:nvPr/>
        </p:nvSpPr>
        <p:spPr>
          <a:xfrm>
            <a:off x="1447800" y="2133600"/>
            <a:ext cx="1818737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b="1" dirty="0" smtClean="0"/>
              <a:t>NILAI-NILAI</a:t>
            </a:r>
            <a:r>
              <a:rPr lang="id-ID" sz="6600" b="1" dirty="0" smtClean="0"/>
              <a:t> </a:t>
            </a:r>
            <a:r>
              <a:rPr lang="en-US" sz="6600" b="1" dirty="0" smtClean="0"/>
              <a:t>PANCASILA DALAM</a:t>
            </a:r>
            <a:r>
              <a:rPr lang="id-ID" sz="6600" b="1" dirty="0" smtClean="0"/>
              <a:t> </a:t>
            </a:r>
            <a:r>
              <a:rPr lang="en-US" sz="6600" b="1" dirty="0" smtClean="0"/>
              <a:t>KERANGKA PRAKTIK</a:t>
            </a:r>
            <a:r>
              <a:rPr lang="id-ID" sz="6600" b="1" dirty="0" smtClean="0"/>
              <a:t> </a:t>
            </a:r>
            <a:r>
              <a:rPr lang="en-US" sz="6600" b="1" dirty="0" smtClean="0"/>
              <a:t>PENYELENGGARAAN</a:t>
            </a:r>
            <a:r>
              <a:rPr lang="id-ID" sz="6600" b="1" dirty="0"/>
              <a:t> </a:t>
            </a:r>
            <a:r>
              <a:rPr lang="en-US" sz="6600" b="1" dirty="0" smtClean="0"/>
              <a:t>NEGARA</a:t>
            </a:r>
            <a:endParaRPr lang="en-US" sz="6600" b="1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8534400" y="685800"/>
            <a:ext cx="3724045" cy="1215136"/>
            <a:chOff x="3429000" y="304800"/>
            <a:chExt cx="2209800" cy="769441"/>
          </a:xfrm>
        </p:grpSpPr>
        <p:sp>
          <p:nvSpPr>
            <p:cNvPr id="32" name="Parallelogram 31"/>
            <p:cNvSpPr/>
            <p:nvPr/>
          </p:nvSpPr>
          <p:spPr>
            <a:xfrm>
              <a:off x="3429000" y="304800"/>
              <a:ext cx="2209800" cy="769441"/>
            </a:xfrm>
            <a:prstGeom prst="parallelogram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733800" y="351593"/>
              <a:ext cx="1676400" cy="701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6600" b="1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BAB 1</a:t>
              </a:r>
              <a:endParaRPr lang="en-US" sz="66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8" name="Group 27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35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34" name="TextBox 33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4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7" name="TextBox 26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78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 descr="Hasil gambar untuk berdo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38"/>
          <a:stretch/>
        </p:blipFill>
        <p:spPr bwMode="auto">
          <a:xfrm>
            <a:off x="14252653" y="5253462"/>
            <a:ext cx="7235747" cy="1036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Hasil gambar untuk berdo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5253462"/>
            <a:ext cx="15551307" cy="1036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57200" y="457200"/>
            <a:ext cx="17678400" cy="206294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3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Nilai-Nilai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Pancasila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dalam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Penyelenggaraan</a:t>
            </a:r>
            <a:r>
              <a:rPr lang="id-ID" sz="6000" b="1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Pemerintahan</a:t>
            </a:r>
            <a:endParaRPr lang="en-US" sz="6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4" name="Group 13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6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2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7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-76200" y="3657600"/>
            <a:ext cx="8610600" cy="121486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2. Aktualisasi Nilai-Nilai Pancasila </a:t>
            </a:r>
            <a:r>
              <a:rPr lang="id-ID" sz="3200" dirty="0" smtClean="0"/>
              <a:t>dalam</a:t>
            </a:r>
          </a:p>
          <a:p>
            <a:pPr indent="354013"/>
            <a:r>
              <a:rPr lang="id-ID" sz="3200" dirty="0"/>
              <a:t> </a:t>
            </a:r>
            <a:r>
              <a:rPr lang="id-ID" sz="3200" dirty="0" smtClean="0"/>
              <a:t>   Penyelenggaraan </a:t>
            </a:r>
            <a:r>
              <a:rPr lang="id-ID" sz="3200" dirty="0"/>
              <a:t>Negara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10134600" y="8229600"/>
            <a:ext cx="9677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000" dirty="0">
                <a:solidFill>
                  <a:schemeClr val="bg1"/>
                </a:solidFill>
              </a:rPr>
              <a:t>Negara Indonesia adalah negara kebangsaan </a:t>
            </a:r>
            <a:r>
              <a:rPr lang="id-ID" sz="4000" dirty="0" smtClean="0">
                <a:solidFill>
                  <a:schemeClr val="bg1"/>
                </a:solidFill>
              </a:rPr>
              <a:t>yang Berketuhanan </a:t>
            </a:r>
            <a:r>
              <a:rPr lang="id-ID" sz="4000" dirty="0">
                <a:solidFill>
                  <a:schemeClr val="bg1"/>
                </a:solidFill>
              </a:rPr>
              <a:t>Yang Maha Esa.</a:t>
            </a:r>
          </a:p>
        </p:txBody>
      </p:sp>
    </p:spTree>
    <p:extLst>
      <p:ext uri="{BB962C8B-B14F-4D97-AF65-F5344CB8AC3E}">
        <p14:creationId xmlns:p14="http://schemas.microsoft.com/office/powerpoint/2010/main" val="102223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Hasil gambar untuk gotong royo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" r="4018"/>
          <a:stretch/>
        </p:blipFill>
        <p:spPr bwMode="auto">
          <a:xfrm>
            <a:off x="-304800" y="5204936"/>
            <a:ext cx="21488400" cy="10492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57200" y="457200"/>
            <a:ext cx="17678400" cy="206294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3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Nilai-Nilai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Pancasila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dalam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Penyelenggaraan</a:t>
            </a:r>
            <a:r>
              <a:rPr lang="id-ID" sz="6000" b="1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Pemerintahan</a:t>
            </a:r>
            <a:endParaRPr lang="en-US" sz="6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4" name="Group 13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6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2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7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-76200" y="3657600"/>
            <a:ext cx="8610600" cy="121486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2. Aktualisasi Nilai-Nilai Pancasila </a:t>
            </a:r>
            <a:r>
              <a:rPr lang="id-ID" sz="3200" dirty="0" smtClean="0"/>
              <a:t>dalam</a:t>
            </a:r>
          </a:p>
          <a:p>
            <a:pPr indent="354013"/>
            <a:r>
              <a:rPr lang="id-ID" sz="3200" dirty="0"/>
              <a:t> </a:t>
            </a:r>
            <a:r>
              <a:rPr lang="id-ID" sz="3200" dirty="0" smtClean="0"/>
              <a:t>   Penyelenggaraan </a:t>
            </a:r>
            <a:r>
              <a:rPr lang="id-ID" sz="3200" dirty="0"/>
              <a:t>Negara</a:t>
            </a:r>
            <a:endParaRPr lang="en-US" sz="32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-76200" y="11532631"/>
            <a:ext cx="10884966" cy="3505201"/>
            <a:chOff x="7620001" y="5638799"/>
            <a:chExt cx="7650603" cy="5186126"/>
          </a:xfrm>
        </p:grpSpPr>
        <p:sp>
          <p:nvSpPr>
            <p:cNvPr id="26" name="Rectangle 25"/>
            <p:cNvSpPr/>
            <p:nvPr/>
          </p:nvSpPr>
          <p:spPr>
            <a:xfrm>
              <a:off x="7620001" y="5638799"/>
              <a:ext cx="7650603" cy="5186126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973688" y="6373161"/>
              <a:ext cx="7090862" cy="3597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3800" dirty="0">
                  <a:solidFill>
                    <a:schemeClr val="bg1"/>
                  </a:solidFill>
                </a:rPr>
                <a:t>Rumusan sila Kemanusiaan yang Adil dan </a:t>
              </a:r>
              <a:r>
                <a:rPr lang="pt-BR" sz="3800" dirty="0" smtClean="0">
                  <a:solidFill>
                    <a:schemeClr val="bg1"/>
                  </a:solidFill>
                </a:rPr>
                <a:t>Beradab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memiliki </a:t>
              </a:r>
              <a:r>
                <a:rPr lang="pt-BR" sz="3800" dirty="0">
                  <a:solidFill>
                    <a:schemeClr val="bg1"/>
                  </a:solidFill>
                </a:rPr>
                <a:t>makna kepaduan sifat-sifat, keadaan serta </a:t>
              </a:r>
              <a:r>
                <a:rPr lang="pt-BR" sz="3800" dirty="0" smtClean="0">
                  <a:solidFill>
                    <a:schemeClr val="bg1"/>
                  </a:solidFill>
                </a:rPr>
                <a:t>hakikat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negara </a:t>
              </a:r>
              <a:r>
                <a:rPr lang="pt-BR" sz="3800" dirty="0">
                  <a:solidFill>
                    <a:schemeClr val="bg1"/>
                  </a:solidFill>
                </a:rPr>
                <a:t>dengan hakikat manusia yang bersifat “monopluralis”.</a:t>
              </a:r>
              <a:endParaRPr lang="en-US" sz="3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9753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57200" y="457200"/>
            <a:ext cx="17678400" cy="206294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3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Nilai-Nilai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Pancasila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dalam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Penyelenggaraan</a:t>
            </a:r>
            <a:r>
              <a:rPr lang="id-ID" sz="6000" b="1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Pemerintahan</a:t>
            </a:r>
            <a:endParaRPr lang="en-US" sz="6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4" name="Group 13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6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2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7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-76200" y="3657600"/>
            <a:ext cx="8610600" cy="121486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2. Aktualisasi Nilai-Nilai Pancasila </a:t>
            </a:r>
            <a:r>
              <a:rPr lang="id-ID" sz="3200" dirty="0" smtClean="0"/>
              <a:t>dalam</a:t>
            </a:r>
          </a:p>
          <a:p>
            <a:pPr indent="354013"/>
            <a:r>
              <a:rPr lang="id-ID" sz="3200" dirty="0"/>
              <a:t> </a:t>
            </a:r>
            <a:r>
              <a:rPr lang="id-ID" sz="3200" dirty="0" smtClean="0"/>
              <a:t>   Penyelenggaraan </a:t>
            </a:r>
            <a:r>
              <a:rPr lang="id-ID" sz="3200" dirty="0"/>
              <a:t>Negara</a:t>
            </a:r>
            <a:endParaRPr lang="en-US" sz="32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1981200" y="12370831"/>
            <a:ext cx="17221200" cy="2183369"/>
            <a:chOff x="7620001" y="5751541"/>
            <a:chExt cx="7650603" cy="3230407"/>
          </a:xfrm>
        </p:grpSpPr>
        <p:sp>
          <p:nvSpPr>
            <p:cNvPr id="26" name="Rectangle 25"/>
            <p:cNvSpPr/>
            <p:nvPr/>
          </p:nvSpPr>
          <p:spPr>
            <a:xfrm>
              <a:off x="7620001" y="5751541"/>
              <a:ext cx="7650603" cy="3230407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890819" y="6373161"/>
              <a:ext cx="7090862" cy="18670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800" dirty="0" smtClean="0">
                  <a:solidFill>
                    <a:schemeClr val="bg1"/>
                  </a:solidFill>
                </a:rPr>
                <a:t>Persatuan Indonesia adalah </a:t>
              </a:r>
              <a:r>
                <a:rPr lang="pt-BR" sz="3800" dirty="0">
                  <a:solidFill>
                    <a:schemeClr val="bg1"/>
                  </a:solidFill>
                </a:rPr>
                <a:t>kunci semangat </a:t>
              </a:r>
              <a:r>
                <a:rPr lang="pt-BR" sz="3800" dirty="0" smtClean="0">
                  <a:solidFill>
                    <a:schemeClr val="bg1"/>
                  </a:solidFill>
                </a:rPr>
                <a:t>dan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sumber </a:t>
              </a:r>
              <a:r>
                <a:rPr lang="pt-BR" sz="3800" dirty="0">
                  <a:solidFill>
                    <a:schemeClr val="bg1"/>
                  </a:solidFill>
                </a:rPr>
                <a:t>motivasi sampai tercapainya Indonesia merdeka.</a:t>
              </a:r>
              <a:endParaRPr lang="en-US" sz="3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8194" name="Picture 2" descr="Hasil gambar untuk gotong royo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840" y="5816599"/>
            <a:ext cx="8534400" cy="5689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78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57200" y="457200"/>
            <a:ext cx="17678400" cy="206294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3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Nilai-Nilai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Pancasila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dalam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Penyelenggaraan</a:t>
            </a:r>
            <a:r>
              <a:rPr lang="id-ID" sz="6000" b="1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Pemerintahan</a:t>
            </a:r>
            <a:endParaRPr lang="en-US" sz="6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4" name="Group 13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6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2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7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-76200" y="3657600"/>
            <a:ext cx="8610600" cy="121486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2. Aktualisasi Nilai-Nilai Pancasila </a:t>
            </a:r>
            <a:r>
              <a:rPr lang="id-ID" sz="3200" dirty="0" smtClean="0"/>
              <a:t>dalam</a:t>
            </a:r>
          </a:p>
          <a:p>
            <a:pPr indent="354013"/>
            <a:r>
              <a:rPr lang="id-ID" sz="3200" dirty="0"/>
              <a:t> </a:t>
            </a:r>
            <a:r>
              <a:rPr lang="id-ID" sz="3200" dirty="0" smtClean="0"/>
              <a:t>   Penyelenggaraan </a:t>
            </a:r>
            <a:r>
              <a:rPr lang="id-ID" sz="3200" dirty="0"/>
              <a:t>Negara</a:t>
            </a:r>
            <a:endParaRPr lang="en-US" sz="32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1981200" y="12370830"/>
            <a:ext cx="17221200" cy="2183369"/>
            <a:chOff x="7620001" y="5751541"/>
            <a:chExt cx="7650603" cy="3230407"/>
          </a:xfrm>
        </p:grpSpPr>
        <p:sp>
          <p:nvSpPr>
            <p:cNvPr id="26" name="Rectangle 25"/>
            <p:cNvSpPr/>
            <p:nvPr/>
          </p:nvSpPr>
          <p:spPr>
            <a:xfrm>
              <a:off x="7620001" y="5751541"/>
              <a:ext cx="7650603" cy="3230407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890819" y="6373161"/>
              <a:ext cx="7090862" cy="18670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800" dirty="0">
                  <a:solidFill>
                    <a:schemeClr val="bg1"/>
                  </a:solidFill>
                </a:rPr>
                <a:t>Indonesia suatu </a:t>
              </a:r>
              <a:r>
                <a:rPr lang="pt-BR" sz="3800" dirty="0" smtClean="0">
                  <a:solidFill>
                    <a:schemeClr val="bg1"/>
                  </a:solidFill>
                </a:rPr>
                <a:t>negara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demokrasi </a:t>
              </a:r>
              <a:r>
                <a:rPr lang="pt-BR" sz="3800" dirty="0">
                  <a:solidFill>
                    <a:schemeClr val="bg1"/>
                  </a:solidFill>
                </a:rPr>
                <a:t>dari </a:t>
              </a:r>
              <a:r>
                <a:rPr lang="pt-BR" sz="3800" dirty="0" smtClean="0">
                  <a:solidFill>
                    <a:schemeClr val="bg1"/>
                  </a:solidFill>
                </a:rPr>
                <a:t>bangsa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multikultural</a:t>
              </a:r>
              <a:r>
                <a:rPr lang="pt-BR" sz="3800" dirty="0">
                  <a:solidFill>
                    <a:schemeClr val="bg1"/>
                  </a:solidFill>
                </a:rPr>
                <a:t>, multietnis, </a:t>
              </a:r>
              <a:r>
                <a:rPr lang="pt-BR" sz="3800" dirty="0" smtClean="0">
                  <a:solidFill>
                    <a:schemeClr val="bg1"/>
                  </a:solidFill>
                </a:rPr>
                <a:t>serta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pluralis </a:t>
              </a:r>
              <a:r>
                <a:rPr lang="pt-BR" sz="3800" dirty="0">
                  <a:solidFill>
                    <a:schemeClr val="bg1"/>
                  </a:solidFill>
                </a:rPr>
                <a:t>dalam </a:t>
              </a:r>
              <a:r>
                <a:rPr lang="pt-BR" sz="3800" dirty="0" smtClean="0">
                  <a:solidFill>
                    <a:schemeClr val="bg1"/>
                  </a:solidFill>
                </a:rPr>
                <a:t>kehidupan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beragama</a:t>
              </a:r>
              <a:r>
                <a:rPr lang="pt-BR" sz="3800" dirty="0">
                  <a:solidFill>
                    <a:schemeClr val="bg1"/>
                  </a:solidFill>
                </a:rPr>
                <a:t>.</a:t>
              </a:r>
              <a:endParaRPr lang="en-US" sz="3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9218" name="Picture 2" descr="Hasil gambar untuk peta indones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6667499"/>
            <a:ext cx="15240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1928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57200" y="457200"/>
            <a:ext cx="17678400" cy="2062949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 startAt="3"/>
              <a:tabLst>
                <a:tab pos="1592031" algn="l"/>
              </a:tabLst>
            </a:pP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Nilai-Nilai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Pancasila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50000"/>
                  </a:schemeClr>
                </a:solidFill>
              </a:rPr>
              <a:t>dalam</a:t>
            </a:r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Penyelenggaraan</a:t>
            </a:r>
            <a:r>
              <a:rPr lang="id-ID" sz="6000" b="1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50000"/>
                  </a:schemeClr>
                </a:solidFill>
              </a:rPr>
              <a:t>Pemerintahan</a:t>
            </a:r>
            <a:endParaRPr lang="en-US" sz="6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4" name="Group 13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16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2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17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-76200" y="3657600"/>
            <a:ext cx="8610600" cy="121486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/>
              <a:t>2. Aktualisasi Nilai-Nilai Pancasila </a:t>
            </a:r>
            <a:r>
              <a:rPr lang="id-ID" sz="3200" dirty="0" smtClean="0"/>
              <a:t>dalam</a:t>
            </a:r>
          </a:p>
          <a:p>
            <a:pPr indent="354013"/>
            <a:r>
              <a:rPr lang="id-ID" sz="3200" dirty="0"/>
              <a:t> </a:t>
            </a:r>
            <a:r>
              <a:rPr lang="id-ID" sz="3200" dirty="0" smtClean="0"/>
              <a:t>   Penyelenggaraan </a:t>
            </a:r>
            <a:r>
              <a:rPr lang="id-ID" sz="3200" dirty="0"/>
              <a:t>Negara</a:t>
            </a:r>
            <a:endParaRPr lang="en-US" sz="32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8915400" y="8789494"/>
            <a:ext cx="10820400" cy="4088306"/>
            <a:chOff x="7620001" y="5751541"/>
            <a:chExt cx="7650603" cy="3230407"/>
          </a:xfrm>
        </p:grpSpPr>
        <p:sp>
          <p:nvSpPr>
            <p:cNvPr id="26" name="Rectangle 25"/>
            <p:cNvSpPr/>
            <p:nvPr/>
          </p:nvSpPr>
          <p:spPr>
            <a:xfrm>
              <a:off x="7620001" y="5751541"/>
              <a:ext cx="7650603" cy="3230407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890819" y="6177361"/>
              <a:ext cx="7090862" cy="238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3800" dirty="0">
                  <a:solidFill>
                    <a:schemeClr val="bg1"/>
                  </a:solidFill>
                </a:rPr>
                <a:t>Dalam sila kelima, “Keadilan Sosial bagi Seluruh </a:t>
              </a:r>
              <a:r>
                <a:rPr lang="pt-BR" sz="3800" dirty="0" smtClean="0">
                  <a:solidFill>
                    <a:schemeClr val="bg1"/>
                  </a:solidFill>
                </a:rPr>
                <a:t>Rakyat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Indonesia</a:t>
              </a:r>
              <a:r>
                <a:rPr lang="pt-BR" sz="3800" dirty="0">
                  <a:solidFill>
                    <a:schemeClr val="bg1"/>
                  </a:solidFill>
                </a:rPr>
                <a:t>”, </a:t>
              </a:r>
              <a:r>
                <a:rPr lang="pt-BR" sz="3800" dirty="0" smtClean="0">
                  <a:solidFill>
                    <a:schemeClr val="bg1"/>
                  </a:solidFill>
                </a:rPr>
                <a:t>tujuan </a:t>
              </a:r>
              <a:r>
                <a:rPr lang="pt-BR" sz="3800" dirty="0">
                  <a:solidFill>
                    <a:schemeClr val="bg1"/>
                  </a:solidFill>
                </a:rPr>
                <a:t>hidup bernegara </a:t>
              </a:r>
              <a:r>
                <a:rPr lang="pt-BR" sz="3800" dirty="0" smtClean="0">
                  <a:solidFill>
                    <a:schemeClr val="bg1"/>
                  </a:solidFill>
                </a:rPr>
                <a:t>yang</a:t>
              </a:r>
              <a:r>
                <a:rPr lang="id-ID" sz="3800" dirty="0" smtClean="0">
                  <a:solidFill>
                    <a:schemeClr val="bg1"/>
                  </a:solidFill>
                </a:rPr>
                <a:t> t</a:t>
              </a:r>
              <a:r>
                <a:rPr lang="pt-BR" sz="3800" dirty="0" smtClean="0">
                  <a:solidFill>
                    <a:schemeClr val="bg1"/>
                  </a:solidFill>
                </a:rPr>
                <a:t>ermuat </a:t>
              </a:r>
              <a:r>
                <a:rPr lang="pt-BR" sz="3800" dirty="0">
                  <a:solidFill>
                    <a:schemeClr val="bg1"/>
                  </a:solidFill>
                </a:rPr>
                <a:t>dalam nilai-nilai yang dapat diambil, seperti </a:t>
              </a:r>
              <a:r>
                <a:rPr lang="pt-BR" sz="3800" dirty="0" smtClean="0">
                  <a:solidFill>
                    <a:schemeClr val="bg1"/>
                  </a:solidFill>
                </a:rPr>
                <a:t>keadilan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pt-BR" sz="3800" dirty="0" smtClean="0">
                  <a:solidFill>
                    <a:schemeClr val="bg1"/>
                  </a:solidFill>
                </a:rPr>
                <a:t>sosial</a:t>
              </a:r>
              <a:r>
                <a:rPr lang="pt-BR" sz="3800" dirty="0">
                  <a:solidFill>
                    <a:schemeClr val="bg1"/>
                  </a:solidFill>
                </a:rPr>
                <a:t>, kemakmuran, dan jaminan sosial.</a:t>
              </a:r>
              <a:endParaRPr lang="en-US" sz="3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8" name="Picture 2" descr="Image result for work vector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1EDC8"/>
              </a:clrFrom>
              <a:clrTo>
                <a:srgbClr val="F1EDC8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143000" y="6972300"/>
            <a:ext cx="7048500" cy="70485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33632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mage result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2281209" y="5148477"/>
            <a:ext cx="16572295" cy="10950716"/>
          </a:xfrm>
          <a:prstGeom prst="rect">
            <a:avLst/>
          </a:prstGeom>
          <a:noFill/>
        </p:spPr>
      </p:pic>
      <p:sp>
        <p:nvSpPr>
          <p:cNvPr id="16" name="TextBox 15"/>
          <p:cNvSpPr txBox="1"/>
          <p:nvPr/>
        </p:nvSpPr>
        <p:spPr>
          <a:xfrm>
            <a:off x="4876800" y="7620000"/>
            <a:ext cx="9982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 smtClean="0">
                <a:solidFill>
                  <a:schemeClr val="bg1"/>
                </a:solidFill>
              </a:rPr>
              <a:t>Sifat</a:t>
            </a:r>
            <a:r>
              <a:rPr lang="id-ID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hakikat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negara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mencakup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sifat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memaksa</a:t>
            </a:r>
            <a:r>
              <a:rPr lang="en-US" sz="4000" dirty="0">
                <a:solidFill>
                  <a:schemeClr val="bg1"/>
                </a:solidFill>
              </a:rPr>
              <a:t>, </a:t>
            </a:r>
            <a:r>
              <a:rPr lang="en-US" sz="4000" dirty="0" err="1" smtClean="0">
                <a:solidFill>
                  <a:schemeClr val="bg1"/>
                </a:solidFill>
              </a:rPr>
              <a:t>sifat</a:t>
            </a:r>
            <a:r>
              <a:rPr lang="id-ID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monopoli</a:t>
            </a:r>
            <a:r>
              <a:rPr lang="en-US" sz="4000" dirty="0">
                <a:solidFill>
                  <a:schemeClr val="bg1"/>
                </a:solidFill>
              </a:rPr>
              <a:t>, </a:t>
            </a:r>
            <a:r>
              <a:rPr lang="en-US" sz="4000" dirty="0" err="1">
                <a:solidFill>
                  <a:schemeClr val="bg1"/>
                </a:solidFill>
              </a:rPr>
              <a:t>dan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sifat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mencakup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semua</a:t>
            </a:r>
            <a:r>
              <a:rPr lang="en-US" sz="4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2" name="Group 11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0" y="3048000"/>
            <a:ext cx="94488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1. </a:t>
            </a:r>
            <a:r>
              <a:rPr lang="sv-SE" sz="3200" dirty="0" smtClean="0"/>
              <a:t>Sifat </a:t>
            </a:r>
            <a:r>
              <a:rPr lang="sv-SE" sz="3200" dirty="0"/>
              <a:t>Hakikat Negara dan Kedaulatan Negara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asil gambar untuk bayar paja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1"/>
            <a:ext cx="21463001" cy="1287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0591800" y="11047412"/>
            <a:ext cx="10591800" cy="3390900"/>
            <a:chOff x="7620000" y="5638799"/>
            <a:chExt cx="10591800" cy="3390900"/>
          </a:xfrm>
        </p:grpSpPr>
        <p:sp>
          <p:nvSpPr>
            <p:cNvPr id="14" name="Rectangle 13"/>
            <p:cNvSpPr/>
            <p:nvPr/>
          </p:nvSpPr>
          <p:spPr>
            <a:xfrm>
              <a:off x="7620000" y="5638799"/>
              <a:ext cx="10591800" cy="33909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8077200" y="6088200"/>
              <a:ext cx="9753600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800" dirty="0">
                  <a:solidFill>
                    <a:schemeClr val="bg1"/>
                  </a:solidFill>
                </a:rPr>
                <a:t>Negara </a:t>
              </a:r>
              <a:r>
                <a:rPr lang="en-US" sz="3800" dirty="0" err="1">
                  <a:solidFill>
                    <a:schemeClr val="bg1"/>
                  </a:solidFill>
                </a:rPr>
                <a:t>mempunyai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b="1" dirty="0" err="1">
                  <a:solidFill>
                    <a:srgbClr val="FFFF00"/>
                  </a:solidFill>
                </a:rPr>
                <a:t>sifat</a:t>
              </a:r>
              <a:r>
                <a:rPr lang="en-US" sz="3800" b="1" dirty="0">
                  <a:solidFill>
                    <a:srgbClr val="FFFF00"/>
                  </a:solidFill>
                </a:rPr>
                <a:t> </a:t>
              </a:r>
              <a:r>
                <a:rPr lang="en-US" sz="3800" b="1" dirty="0" err="1">
                  <a:solidFill>
                    <a:srgbClr val="FFFF00"/>
                  </a:solidFill>
                </a:rPr>
                <a:t>memaksa</a:t>
              </a:r>
              <a:r>
                <a:rPr lang="en-US" sz="3800" dirty="0">
                  <a:solidFill>
                    <a:schemeClr val="bg1"/>
                  </a:solidFill>
                </a:rPr>
                <a:t>. </a:t>
              </a:r>
              <a:r>
                <a:rPr lang="en-US" sz="3800" dirty="0" err="1">
                  <a:solidFill>
                    <a:schemeClr val="bg1"/>
                  </a:solidFill>
                </a:rPr>
                <a:t>Dengan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 smtClean="0">
                  <a:solidFill>
                    <a:schemeClr val="bg1"/>
                  </a:solidFill>
                </a:rPr>
                <a:t>demikian</a:t>
              </a:r>
              <a:r>
                <a:rPr lang="en-US" sz="3800" dirty="0" smtClean="0">
                  <a:solidFill>
                    <a:schemeClr val="bg1"/>
                  </a:solidFill>
                </a:rPr>
                <a:t>,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en-US" sz="3800" dirty="0" err="1" smtClean="0">
                  <a:solidFill>
                    <a:schemeClr val="bg1"/>
                  </a:solidFill>
                </a:rPr>
                <a:t>negara</a:t>
              </a:r>
              <a:r>
                <a:rPr lang="en-US" sz="3800" dirty="0" smtClean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memiliki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kekuatan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untuk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memakai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kekuatan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 smtClean="0">
                  <a:solidFill>
                    <a:schemeClr val="bg1"/>
                  </a:solidFill>
                </a:rPr>
                <a:t>fisik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en-US" sz="3800" dirty="0" err="1" smtClean="0">
                  <a:solidFill>
                    <a:schemeClr val="bg1"/>
                  </a:solidFill>
                </a:rPr>
                <a:t>secara</a:t>
              </a:r>
              <a:r>
                <a:rPr lang="en-US" sz="3800" dirty="0" smtClean="0">
                  <a:solidFill>
                    <a:schemeClr val="bg1"/>
                  </a:solidFill>
                </a:rPr>
                <a:t> </a:t>
              </a:r>
              <a:r>
                <a:rPr lang="en-US" sz="3800" dirty="0">
                  <a:solidFill>
                    <a:schemeClr val="bg1"/>
                  </a:solidFill>
                </a:rPr>
                <a:t>legal agar </a:t>
              </a:r>
              <a:r>
                <a:rPr lang="en-US" sz="3800" dirty="0" err="1">
                  <a:solidFill>
                    <a:schemeClr val="bg1"/>
                  </a:solidFill>
                </a:rPr>
                <a:t>peraturan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perundang-undangan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 smtClean="0">
                  <a:solidFill>
                    <a:schemeClr val="bg1"/>
                  </a:solidFill>
                </a:rPr>
                <a:t>ditaati</a:t>
              </a:r>
              <a:r>
                <a:rPr lang="id-ID" sz="3800" dirty="0" smtClean="0">
                  <a:solidFill>
                    <a:schemeClr val="bg1"/>
                  </a:solidFill>
                </a:rPr>
                <a:t>.</a:t>
              </a:r>
              <a:endParaRPr lang="en-US" sz="3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3048000"/>
            <a:ext cx="94488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1. </a:t>
            </a:r>
            <a:r>
              <a:rPr lang="sv-SE" sz="3200" dirty="0" smtClean="0"/>
              <a:t>Sifat </a:t>
            </a:r>
            <a:r>
              <a:rPr lang="sv-SE" sz="3200" dirty="0"/>
              <a:t>Hakikat Negara dan Kedaulatan Negara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05196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asil gambar untuk RAPAT dp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98" b="3245"/>
          <a:stretch/>
        </p:blipFill>
        <p:spPr bwMode="auto">
          <a:xfrm>
            <a:off x="-76200" y="3810000"/>
            <a:ext cx="21107400" cy="1242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1811000" y="7162800"/>
            <a:ext cx="9323714" cy="3390900"/>
            <a:chOff x="7620000" y="5638799"/>
            <a:chExt cx="10591800" cy="3390900"/>
          </a:xfrm>
        </p:grpSpPr>
        <p:sp>
          <p:nvSpPr>
            <p:cNvPr id="14" name="Rectangle 13"/>
            <p:cNvSpPr/>
            <p:nvPr/>
          </p:nvSpPr>
          <p:spPr>
            <a:xfrm>
              <a:off x="7620000" y="5638799"/>
              <a:ext cx="10591800" cy="33909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8077200" y="6088200"/>
              <a:ext cx="9753600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800" b="1" dirty="0" err="1">
                  <a:solidFill>
                    <a:srgbClr val="FFFF00"/>
                  </a:solidFill>
                </a:rPr>
                <a:t>Sifat</a:t>
              </a:r>
              <a:r>
                <a:rPr lang="en-US" sz="3800" b="1" dirty="0">
                  <a:solidFill>
                    <a:srgbClr val="FFFF00"/>
                  </a:solidFill>
                </a:rPr>
                <a:t> </a:t>
              </a:r>
              <a:r>
                <a:rPr lang="en-US" sz="3800" b="1" dirty="0" err="1" smtClean="0">
                  <a:solidFill>
                    <a:srgbClr val="FFFF00"/>
                  </a:solidFill>
                </a:rPr>
                <a:t>monopoli</a:t>
              </a:r>
              <a:r>
                <a:rPr lang="id-ID" sz="3800" dirty="0" smtClean="0">
                  <a:solidFill>
                    <a:schemeClr val="bg1"/>
                  </a:solidFill>
                </a:rPr>
                <a:t>. D</a:t>
              </a:r>
              <a:r>
                <a:rPr lang="en-US" sz="3800" dirty="0" err="1" smtClean="0">
                  <a:solidFill>
                    <a:schemeClr val="bg1"/>
                  </a:solidFill>
                </a:rPr>
                <a:t>alam</a:t>
              </a:r>
              <a:r>
                <a:rPr lang="en-US" sz="3800" dirty="0" smtClean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hal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ini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 smtClean="0">
                  <a:solidFill>
                    <a:schemeClr val="bg1"/>
                  </a:solidFill>
                </a:rPr>
                <a:t>negara</a:t>
              </a:r>
              <a:r>
                <a:rPr lang="en-US" sz="3800" dirty="0" smtClean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mempunyai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 smtClean="0">
                  <a:solidFill>
                    <a:schemeClr val="bg1"/>
                  </a:solidFill>
                </a:rPr>
                <a:t>hak</a:t>
              </a:r>
              <a:r>
                <a:rPr lang="id-ID" sz="3800" dirty="0" smtClean="0">
                  <a:solidFill>
                    <a:schemeClr val="bg1"/>
                  </a:solidFill>
                </a:rPr>
                <a:t> </a:t>
              </a:r>
              <a:r>
                <a:rPr lang="en-US" sz="3800" dirty="0" err="1" smtClean="0">
                  <a:solidFill>
                    <a:schemeClr val="bg1"/>
                  </a:solidFill>
                </a:rPr>
                <a:t>tunggal</a:t>
              </a:r>
              <a:r>
                <a:rPr lang="en-US" sz="3800" dirty="0" smtClean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dalam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menetapkan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tujuan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bersama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dari</a:t>
              </a:r>
              <a:r>
                <a:rPr lang="en-US" sz="3800" dirty="0">
                  <a:solidFill>
                    <a:schemeClr val="bg1"/>
                  </a:solidFill>
                </a:rPr>
                <a:t> </a:t>
              </a:r>
              <a:r>
                <a:rPr lang="en-US" sz="3800" dirty="0" err="1">
                  <a:solidFill>
                    <a:schemeClr val="bg1"/>
                  </a:solidFill>
                </a:rPr>
                <a:t>masyarakat</a:t>
              </a:r>
              <a:r>
                <a:rPr lang="en-US" sz="380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3048000"/>
            <a:ext cx="94488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1. </a:t>
            </a:r>
            <a:r>
              <a:rPr lang="sv-SE" sz="3200" dirty="0" smtClean="0"/>
              <a:t>Sifat </a:t>
            </a:r>
            <a:r>
              <a:rPr lang="sv-SE" sz="3200" dirty="0"/>
              <a:t>Hakikat Negara dan Kedaulatan Negara</a:t>
            </a:r>
            <a:endParaRPr lang="en-US" sz="3200" dirty="0"/>
          </a:p>
        </p:txBody>
      </p:sp>
      <p:sp>
        <p:nvSpPr>
          <p:cNvPr id="30" name="Rectangle 29"/>
          <p:cNvSpPr/>
          <p:nvPr/>
        </p:nvSpPr>
        <p:spPr>
          <a:xfrm>
            <a:off x="152400" y="3048000"/>
            <a:ext cx="94488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1. </a:t>
            </a:r>
            <a:r>
              <a:rPr lang="sv-SE" sz="3200" dirty="0" smtClean="0"/>
              <a:t>Sifat </a:t>
            </a:r>
            <a:r>
              <a:rPr lang="sv-SE" sz="3200" dirty="0"/>
              <a:t>Hakikat Negara dan Kedaulatan Negara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53091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295400" y="7658100"/>
            <a:ext cx="10591800" cy="3390900"/>
            <a:chOff x="7620000" y="5638799"/>
            <a:chExt cx="10591800" cy="3390900"/>
          </a:xfrm>
        </p:grpSpPr>
        <p:sp>
          <p:nvSpPr>
            <p:cNvPr id="14" name="Rectangle 13"/>
            <p:cNvSpPr/>
            <p:nvPr/>
          </p:nvSpPr>
          <p:spPr>
            <a:xfrm>
              <a:off x="7620000" y="5638799"/>
              <a:ext cx="10591800" cy="33909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7973686" y="6088200"/>
              <a:ext cx="102108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 err="1">
                  <a:solidFill>
                    <a:srgbClr val="FFFF00"/>
                  </a:solidFill>
                </a:rPr>
                <a:t>Sifat</a:t>
              </a:r>
              <a:r>
                <a:rPr lang="en-US" sz="4000" b="1" dirty="0">
                  <a:solidFill>
                    <a:srgbClr val="FFFF00"/>
                  </a:solidFill>
                </a:rPr>
                <a:t> </a:t>
              </a:r>
              <a:r>
                <a:rPr lang="en-US" sz="4000" b="1" dirty="0" err="1">
                  <a:solidFill>
                    <a:srgbClr val="FFFF00"/>
                  </a:solidFill>
                </a:rPr>
                <a:t>mencakup</a:t>
              </a:r>
              <a:r>
                <a:rPr lang="en-US" sz="4000" b="1" dirty="0">
                  <a:solidFill>
                    <a:srgbClr val="FFFF00"/>
                  </a:solidFill>
                </a:rPr>
                <a:t> </a:t>
              </a:r>
              <a:r>
                <a:rPr lang="en-US" sz="4000" b="1" dirty="0" err="1">
                  <a:solidFill>
                    <a:srgbClr val="FFFF00"/>
                  </a:solidFill>
                </a:rPr>
                <a:t>semua</a:t>
              </a:r>
              <a:r>
                <a:rPr lang="en-US" sz="4000" b="1" dirty="0">
                  <a:solidFill>
                    <a:srgbClr val="FFFF00"/>
                  </a:solidFill>
                </a:rPr>
                <a:t> </a:t>
              </a:r>
              <a:r>
                <a:rPr lang="en-US" sz="4000" dirty="0">
                  <a:solidFill>
                    <a:schemeClr val="bg1"/>
                  </a:solidFill>
                </a:rPr>
                <a:t>( </a:t>
              </a:r>
              <a:r>
                <a:rPr lang="en-US" sz="4000" i="1" dirty="0" smtClean="0">
                  <a:solidFill>
                    <a:schemeClr val="bg1"/>
                  </a:solidFill>
                </a:rPr>
                <a:t>all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en-US" sz="4000" i="1" dirty="0" err="1" smtClean="0">
                  <a:solidFill>
                    <a:schemeClr val="bg1"/>
                  </a:solidFill>
                </a:rPr>
                <a:t>encompasing</a:t>
              </a:r>
              <a:r>
                <a:rPr lang="en-US" sz="4000" dirty="0">
                  <a:solidFill>
                    <a:schemeClr val="bg1"/>
                  </a:solidFill>
                </a:rPr>
                <a:t>, </a:t>
              </a:r>
              <a:r>
                <a:rPr lang="en-US" sz="4000" i="1" dirty="0">
                  <a:solidFill>
                    <a:schemeClr val="bg1"/>
                  </a:solidFill>
                </a:rPr>
                <a:t>all-embracing</a:t>
              </a:r>
              <a:r>
                <a:rPr lang="en-US" sz="4000" dirty="0" smtClean="0">
                  <a:solidFill>
                    <a:schemeClr val="bg1"/>
                  </a:solidFill>
                </a:rPr>
                <a:t>),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en-US" sz="4000" dirty="0" err="1" smtClean="0">
                  <a:solidFill>
                    <a:schemeClr val="bg1"/>
                  </a:solidFill>
                </a:rPr>
                <a:t>yaitu</a:t>
              </a:r>
              <a:r>
                <a:rPr lang="en-US" sz="4000" dirty="0" smtClean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semua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peraturan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perundang-undangan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 smtClean="0">
                  <a:solidFill>
                    <a:schemeClr val="bg1"/>
                  </a:solidFill>
                </a:rPr>
                <a:t>berlaku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en-US" sz="4000" dirty="0" err="1" smtClean="0">
                  <a:solidFill>
                    <a:schemeClr val="bg1"/>
                  </a:solidFill>
                </a:rPr>
                <a:t>untuk</a:t>
              </a:r>
              <a:r>
                <a:rPr lang="en-US" sz="4000" dirty="0" smtClean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semua</a:t>
              </a:r>
              <a:r>
                <a:rPr lang="en-US" sz="4000" dirty="0">
                  <a:solidFill>
                    <a:schemeClr val="bg1"/>
                  </a:solidFill>
                </a:rPr>
                <a:t> orang </a:t>
              </a:r>
              <a:r>
                <a:rPr lang="en-US" sz="4000" dirty="0" err="1">
                  <a:solidFill>
                    <a:schemeClr val="bg1"/>
                  </a:solidFill>
                </a:rPr>
                <a:t>tanpa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kecuali</a:t>
              </a:r>
              <a:r>
                <a:rPr lang="en-US" sz="400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pic>
        <p:nvPicPr>
          <p:cNvPr id="3074" name="Picture 2" descr="Hasil gambar untuk REGULATI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72"/>
          <a:stretch/>
        </p:blipFill>
        <p:spPr bwMode="auto">
          <a:xfrm>
            <a:off x="12268200" y="5522908"/>
            <a:ext cx="7696200" cy="7655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0" y="3048000"/>
            <a:ext cx="94488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1. </a:t>
            </a:r>
            <a:r>
              <a:rPr lang="sv-SE" sz="3200" dirty="0" smtClean="0"/>
              <a:t>Sifat </a:t>
            </a:r>
            <a:r>
              <a:rPr lang="sv-SE" sz="3200" dirty="0"/>
              <a:t>Hakikat Negara dan Kedaulatan Negara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2895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676400" y="8534400"/>
            <a:ext cx="9982200" cy="2552700"/>
            <a:chOff x="7620000" y="5638799"/>
            <a:chExt cx="10591800" cy="3390900"/>
          </a:xfrm>
        </p:grpSpPr>
        <p:sp>
          <p:nvSpPr>
            <p:cNvPr id="14" name="Rectangle 13"/>
            <p:cNvSpPr/>
            <p:nvPr/>
          </p:nvSpPr>
          <p:spPr>
            <a:xfrm>
              <a:off x="7620000" y="5638799"/>
              <a:ext cx="10591800" cy="33909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7973686" y="6088200"/>
              <a:ext cx="1021080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4000" b="1" dirty="0" err="1">
                  <a:solidFill>
                    <a:srgbClr val="FFFF00"/>
                  </a:solidFill>
                </a:rPr>
                <a:t>K</a:t>
              </a:r>
              <a:r>
                <a:rPr lang="en-US" sz="4000" b="1" dirty="0" err="1" smtClean="0">
                  <a:solidFill>
                    <a:srgbClr val="FFFF00"/>
                  </a:solidFill>
                </a:rPr>
                <a:t>edaulatan</a:t>
              </a:r>
              <a:r>
                <a:rPr lang="en-US" sz="4000" b="1" dirty="0" smtClean="0">
                  <a:solidFill>
                    <a:srgbClr val="FFFF00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adalah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kekuasaan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tertinggi</a:t>
              </a:r>
              <a:endParaRPr lang="en-US" sz="4000" dirty="0">
                <a:solidFill>
                  <a:schemeClr val="bg1"/>
                </a:solidFill>
              </a:endParaRPr>
            </a:p>
            <a:p>
              <a:r>
                <a:rPr lang="en-US" sz="4000" dirty="0" err="1">
                  <a:solidFill>
                    <a:schemeClr val="bg1"/>
                  </a:solidFill>
                </a:rPr>
                <a:t>untuk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menentukan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hukum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dalam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suatu</a:t>
              </a:r>
              <a:r>
                <a:rPr lang="en-US" sz="4000" dirty="0">
                  <a:solidFill>
                    <a:schemeClr val="bg1"/>
                  </a:solidFill>
                </a:rPr>
                <a:t> </a:t>
              </a:r>
              <a:r>
                <a:rPr lang="en-US" sz="4000" dirty="0" err="1">
                  <a:solidFill>
                    <a:schemeClr val="bg1"/>
                  </a:solidFill>
                </a:rPr>
                <a:t>negara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pic>
        <p:nvPicPr>
          <p:cNvPr id="3076" name="Picture 4" descr="Hasil gambar untuk Jean Bod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1600" y="5504928"/>
            <a:ext cx="6726343" cy="770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/>
          <p:cNvSpPr/>
          <p:nvPr/>
        </p:nvSpPr>
        <p:spPr>
          <a:xfrm>
            <a:off x="0" y="3048000"/>
            <a:ext cx="94488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1. </a:t>
            </a:r>
            <a:r>
              <a:rPr lang="sv-SE" sz="3200" dirty="0" smtClean="0"/>
              <a:t>Sifat </a:t>
            </a:r>
            <a:r>
              <a:rPr lang="sv-SE" sz="3200" dirty="0"/>
              <a:t>Hakikat Negara dan Kedaulatan Negara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3730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pic>
        <p:nvPicPr>
          <p:cNvPr id="30" name="Picture 2" descr="Image result for work vector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1EDC8"/>
              </a:clrFrom>
              <a:clrTo>
                <a:srgbClr val="F1EDC8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019300" y="5944285"/>
            <a:ext cx="7048500" cy="7048500"/>
          </a:xfrm>
          <a:prstGeom prst="rect">
            <a:avLst/>
          </a:prstGeom>
          <a:noFill/>
        </p:spPr>
      </p:pic>
      <p:sp>
        <p:nvSpPr>
          <p:cNvPr id="31" name="Rectangle 30"/>
          <p:cNvSpPr/>
          <p:nvPr/>
        </p:nvSpPr>
        <p:spPr>
          <a:xfrm>
            <a:off x="-76200" y="3048000"/>
            <a:ext cx="94488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1. </a:t>
            </a:r>
            <a:r>
              <a:rPr lang="sv-SE" sz="3200" dirty="0" smtClean="0"/>
              <a:t>Sifat </a:t>
            </a:r>
            <a:r>
              <a:rPr lang="sv-SE" sz="3200" dirty="0"/>
              <a:t>Hakikat Negara dan Kedaulatan Negara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9982200" y="7651552"/>
            <a:ext cx="91440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Terdapat beberapa teori kedaulatan </a:t>
            </a:r>
            <a:r>
              <a:rPr lang="fi-FI" dirty="0" smtClean="0"/>
              <a:t>yaitu</a:t>
            </a:r>
            <a:r>
              <a:rPr lang="id-ID" dirty="0" smtClean="0"/>
              <a:t>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d-ID" dirty="0" smtClean="0"/>
              <a:t>T</a:t>
            </a:r>
            <a:r>
              <a:rPr lang="fi-FI" dirty="0" smtClean="0"/>
              <a:t>eori </a:t>
            </a:r>
            <a:r>
              <a:rPr lang="fi-FI" dirty="0"/>
              <a:t>kedaulatan </a:t>
            </a:r>
            <a:r>
              <a:rPr lang="fi-FI" dirty="0" smtClean="0"/>
              <a:t>Tuhan</a:t>
            </a:r>
            <a:endParaRPr lang="id-ID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d-ID" dirty="0"/>
              <a:t>T</a:t>
            </a:r>
            <a:r>
              <a:rPr lang="fi-FI" dirty="0" smtClean="0"/>
              <a:t>eori</a:t>
            </a:r>
            <a:r>
              <a:rPr lang="id-ID" dirty="0"/>
              <a:t> </a:t>
            </a:r>
            <a:r>
              <a:rPr lang="fi-FI" dirty="0" smtClean="0"/>
              <a:t>kedaulatan raja</a:t>
            </a:r>
            <a:endParaRPr lang="id-ID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d-ID" dirty="0"/>
              <a:t>T</a:t>
            </a:r>
            <a:r>
              <a:rPr lang="fi-FI" dirty="0" smtClean="0"/>
              <a:t>eori </a:t>
            </a:r>
            <a:r>
              <a:rPr lang="fi-FI" dirty="0"/>
              <a:t>kedaulatan </a:t>
            </a:r>
            <a:r>
              <a:rPr lang="fi-FI" dirty="0" smtClean="0"/>
              <a:t>negara</a:t>
            </a:r>
            <a:endParaRPr lang="id-ID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d-ID" dirty="0"/>
              <a:t>T</a:t>
            </a:r>
            <a:r>
              <a:rPr lang="fi-FI" dirty="0" smtClean="0"/>
              <a:t>eori kedaulatan</a:t>
            </a:r>
            <a:r>
              <a:rPr lang="id-ID" dirty="0" smtClean="0"/>
              <a:t> </a:t>
            </a:r>
            <a:r>
              <a:rPr lang="fi-FI" dirty="0" smtClean="0"/>
              <a:t>hukum</a:t>
            </a:r>
            <a:r>
              <a:rPr lang="fi-FI" dirty="0"/>
              <a:t>, dan </a:t>
            </a:r>
            <a:endParaRPr lang="id-ID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d-ID" dirty="0"/>
              <a:t>T</a:t>
            </a:r>
            <a:r>
              <a:rPr lang="fi-FI" dirty="0" smtClean="0"/>
              <a:t>eori </a:t>
            </a:r>
            <a:r>
              <a:rPr lang="fi-FI" dirty="0"/>
              <a:t>kedaulatan rakyat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432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8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6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9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9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8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8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2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457200" y="457200"/>
            <a:ext cx="16078200" cy="1878283"/>
          </a:xfrm>
          <a:prstGeom prst="rect">
            <a:avLst/>
          </a:prstGeom>
          <a:noFill/>
        </p:spPr>
        <p:txBody>
          <a:bodyPr wrap="square" lIns="214195" tIns="107099" rIns="214195" bIns="107099" rtlCol="0">
            <a:spAutoFit/>
          </a:bodyPr>
          <a:lstStyle/>
          <a:p>
            <a:pPr marL="1371600" lvl="1" indent="-1371600">
              <a:buFont typeface="+mj-lt"/>
              <a:buAutoNum type="alphaUcPeriod"/>
              <a:tabLst>
                <a:tab pos="1592031" algn="l"/>
              </a:tabLst>
            </a:pPr>
            <a:r>
              <a:rPr lang="en-US" sz="5400" b="1" dirty="0" err="1">
                <a:solidFill>
                  <a:srgbClr val="2B7539"/>
                </a:solidFill>
              </a:rPr>
              <a:t>Sistem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Pembagian</a:t>
            </a:r>
            <a:r>
              <a:rPr lang="en-US" sz="5400" b="1" dirty="0">
                <a:solidFill>
                  <a:srgbClr val="2B7539"/>
                </a:solidFill>
              </a:rPr>
              <a:t> </a:t>
            </a:r>
            <a:r>
              <a:rPr lang="en-US" sz="5400" b="1" dirty="0" err="1">
                <a:solidFill>
                  <a:srgbClr val="2B7539"/>
                </a:solidFill>
              </a:rPr>
              <a:t>Kekuasaan</a:t>
            </a:r>
            <a:r>
              <a:rPr lang="en-US" sz="5400" b="1" dirty="0">
                <a:solidFill>
                  <a:srgbClr val="2B7539"/>
                </a:solidFill>
              </a:rPr>
              <a:t> Negara </a:t>
            </a:r>
            <a:r>
              <a:rPr lang="en-US" sz="5400" b="1" dirty="0" err="1" smtClean="0">
                <a:solidFill>
                  <a:srgbClr val="2B7539"/>
                </a:solidFill>
              </a:rPr>
              <a:t>Kesatuan</a:t>
            </a:r>
            <a:r>
              <a:rPr lang="id-ID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 err="1" smtClean="0">
                <a:solidFill>
                  <a:srgbClr val="2B7539"/>
                </a:solidFill>
              </a:rPr>
              <a:t>Republik</a:t>
            </a:r>
            <a:r>
              <a:rPr lang="en-US" sz="5400" b="1" dirty="0" smtClean="0">
                <a:solidFill>
                  <a:srgbClr val="2B7539"/>
                </a:solidFill>
              </a:rPr>
              <a:t> </a:t>
            </a:r>
            <a:r>
              <a:rPr lang="en-US" sz="5400" b="1" dirty="0">
                <a:solidFill>
                  <a:srgbClr val="2B7539"/>
                </a:solidFill>
              </a:rPr>
              <a:t>Indonesia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3048000"/>
            <a:ext cx="94488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54013"/>
            <a:r>
              <a:rPr lang="id-ID" sz="3200" dirty="0" smtClean="0"/>
              <a:t>1. </a:t>
            </a:r>
            <a:r>
              <a:rPr lang="sv-SE" sz="3200" dirty="0" smtClean="0"/>
              <a:t>Sifat </a:t>
            </a:r>
            <a:r>
              <a:rPr lang="sv-SE" sz="3200" dirty="0"/>
              <a:t>Hakikat Negara dan Kedaulatan Negara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5087144"/>
            <a:ext cx="10720755" cy="6876256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685800" y="12687300"/>
            <a:ext cx="19431000" cy="2277305"/>
            <a:chOff x="7620000" y="5638799"/>
            <a:chExt cx="9469840" cy="3025077"/>
          </a:xfrm>
        </p:grpSpPr>
        <p:sp>
          <p:nvSpPr>
            <p:cNvPr id="32" name="Rectangle 31"/>
            <p:cNvSpPr/>
            <p:nvPr/>
          </p:nvSpPr>
          <p:spPr>
            <a:xfrm>
              <a:off x="7620000" y="5638799"/>
              <a:ext cx="9469840" cy="3025077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0238" indent="-61913" algn="ctr"/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682643" y="6150360"/>
              <a:ext cx="9148284" cy="17580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000" dirty="0" err="1">
                  <a:solidFill>
                    <a:schemeClr val="bg1"/>
                  </a:solidFill>
                </a:rPr>
                <a:t>Pengakuan</a:t>
              </a:r>
              <a:r>
                <a:rPr lang="es-ES" sz="4000" dirty="0">
                  <a:solidFill>
                    <a:schemeClr val="bg1"/>
                  </a:solidFill>
                </a:rPr>
                <a:t> </a:t>
              </a:r>
              <a:r>
                <a:rPr lang="es-ES" sz="4000" dirty="0" err="1">
                  <a:solidFill>
                    <a:schemeClr val="bg1"/>
                  </a:solidFill>
                </a:rPr>
                <a:t>kedaulatan</a:t>
              </a:r>
              <a:r>
                <a:rPr lang="es-ES" sz="4000" dirty="0">
                  <a:solidFill>
                    <a:schemeClr val="bg1"/>
                  </a:solidFill>
                </a:rPr>
                <a:t> </a:t>
              </a:r>
              <a:r>
                <a:rPr lang="es-ES" sz="4000" dirty="0" err="1">
                  <a:solidFill>
                    <a:schemeClr val="bg1"/>
                  </a:solidFill>
                </a:rPr>
                <a:t>dari</a:t>
              </a:r>
              <a:r>
                <a:rPr lang="es-ES" sz="4000" dirty="0">
                  <a:solidFill>
                    <a:schemeClr val="bg1"/>
                  </a:solidFill>
                </a:rPr>
                <a:t> negara </a:t>
              </a:r>
              <a:r>
                <a:rPr lang="es-ES" sz="4000" dirty="0" err="1">
                  <a:solidFill>
                    <a:schemeClr val="bg1"/>
                  </a:solidFill>
                </a:rPr>
                <a:t>lain</a:t>
              </a:r>
              <a:r>
                <a:rPr lang="es-ES" sz="4000" dirty="0">
                  <a:solidFill>
                    <a:schemeClr val="bg1"/>
                  </a:solidFill>
                </a:rPr>
                <a:t> </a:t>
              </a:r>
              <a:r>
                <a:rPr lang="es-ES" sz="4000" dirty="0" err="1">
                  <a:solidFill>
                    <a:schemeClr val="bg1"/>
                  </a:solidFill>
                </a:rPr>
                <a:t>terdiri</a:t>
              </a:r>
              <a:r>
                <a:rPr lang="es-ES" sz="4000" dirty="0">
                  <a:solidFill>
                    <a:schemeClr val="bg1"/>
                  </a:solidFill>
                </a:rPr>
                <a:t> atas </a:t>
              </a:r>
              <a:r>
                <a:rPr lang="es-ES" sz="4000" dirty="0" err="1" smtClean="0">
                  <a:solidFill>
                    <a:schemeClr val="bg1"/>
                  </a:solidFill>
                </a:rPr>
                <a:t>dua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es-ES" sz="4000" dirty="0" err="1" smtClean="0">
                  <a:solidFill>
                    <a:schemeClr val="bg1"/>
                  </a:solidFill>
                </a:rPr>
                <a:t>bagian</a:t>
              </a:r>
              <a:r>
                <a:rPr lang="es-ES" sz="4000" dirty="0">
                  <a:solidFill>
                    <a:schemeClr val="bg1"/>
                  </a:solidFill>
                </a:rPr>
                <a:t>, </a:t>
              </a:r>
              <a:r>
                <a:rPr lang="es-ES" sz="4000" dirty="0" err="1">
                  <a:solidFill>
                    <a:schemeClr val="bg1"/>
                  </a:solidFill>
                </a:rPr>
                <a:t>yaitu</a:t>
              </a:r>
              <a:r>
                <a:rPr lang="es-ES" sz="4000" dirty="0">
                  <a:solidFill>
                    <a:schemeClr val="bg1"/>
                  </a:solidFill>
                </a:rPr>
                <a:t> </a:t>
              </a:r>
              <a:r>
                <a:rPr lang="es-ES" sz="4000" dirty="0" err="1">
                  <a:solidFill>
                    <a:schemeClr val="bg1"/>
                  </a:solidFill>
                </a:rPr>
                <a:t>pengakuan</a:t>
              </a:r>
              <a:r>
                <a:rPr lang="es-ES" sz="4000" dirty="0">
                  <a:solidFill>
                    <a:schemeClr val="bg1"/>
                  </a:solidFill>
                </a:rPr>
                <a:t> </a:t>
              </a:r>
              <a:r>
                <a:rPr lang="es-ES" sz="4000" dirty="0" err="1">
                  <a:solidFill>
                    <a:schemeClr val="bg1"/>
                  </a:solidFill>
                </a:rPr>
                <a:t>kedaulatan</a:t>
              </a:r>
              <a:r>
                <a:rPr lang="es-ES" sz="4000" dirty="0">
                  <a:solidFill>
                    <a:schemeClr val="bg1"/>
                  </a:solidFill>
                </a:rPr>
                <a:t> secara </a:t>
              </a:r>
              <a:r>
                <a:rPr lang="es-ES" sz="4000" b="1" dirty="0">
                  <a:solidFill>
                    <a:srgbClr val="FFFF00"/>
                  </a:solidFill>
                </a:rPr>
                <a:t>de facto </a:t>
              </a:r>
              <a:r>
                <a:rPr lang="es-ES" sz="4000" dirty="0" smtClean="0">
                  <a:solidFill>
                    <a:schemeClr val="bg1"/>
                  </a:solidFill>
                </a:rPr>
                <a:t>dan</a:t>
              </a:r>
              <a:r>
                <a:rPr lang="id-ID" sz="4000" dirty="0" smtClean="0">
                  <a:solidFill>
                    <a:schemeClr val="bg1"/>
                  </a:solidFill>
                </a:rPr>
                <a:t> </a:t>
              </a:r>
              <a:r>
                <a:rPr lang="es-ES" sz="4000" dirty="0" err="1" smtClean="0">
                  <a:solidFill>
                    <a:schemeClr val="bg1"/>
                  </a:solidFill>
                </a:rPr>
                <a:t>pengakuan</a:t>
              </a:r>
              <a:r>
                <a:rPr lang="es-ES" sz="4000" dirty="0" smtClean="0">
                  <a:solidFill>
                    <a:schemeClr val="bg1"/>
                  </a:solidFill>
                </a:rPr>
                <a:t> </a:t>
              </a:r>
              <a:r>
                <a:rPr lang="es-ES" sz="4000" dirty="0" err="1">
                  <a:solidFill>
                    <a:schemeClr val="bg1"/>
                  </a:solidFill>
                </a:rPr>
                <a:t>kedaulatan</a:t>
              </a:r>
              <a:r>
                <a:rPr lang="es-ES" sz="4000" dirty="0">
                  <a:solidFill>
                    <a:schemeClr val="bg1"/>
                  </a:solidFill>
                </a:rPr>
                <a:t> secara </a:t>
              </a:r>
              <a:r>
                <a:rPr lang="es-ES" sz="4000" b="1" dirty="0">
                  <a:solidFill>
                    <a:srgbClr val="FFFF00"/>
                  </a:solidFill>
                </a:rPr>
                <a:t>de </a:t>
              </a:r>
              <a:r>
                <a:rPr lang="es-ES" sz="4000" b="1" dirty="0" smtClean="0">
                  <a:solidFill>
                    <a:srgbClr val="FFFF00"/>
                  </a:solidFill>
                </a:rPr>
                <a:t>jure</a:t>
              </a:r>
              <a:r>
                <a:rPr lang="id-ID" sz="4000" dirty="0" smtClean="0">
                  <a:solidFill>
                    <a:schemeClr val="bg1"/>
                  </a:solidFill>
                </a:rPr>
                <a:t>.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14590713"/>
            <a:ext cx="21134714" cy="1944687"/>
            <a:chOff x="0" y="14590713"/>
            <a:chExt cx="21134714" cy="1944687"/>
          </a:xfrm>
        </p:grpSpPr>
        <p:grpSp>
          <p:nvGrpSpPr>
            <p:cNvPr id="18" name="Group 17"/>
            <p:cNvGrpSpPr/>
            <p:nvPr/>
          </p:nvGrpSpPr>
          <p:grpSpPr>
            <a:xfrm>
              <a:off x="0" y="14590713"/>
              <a:ext cx="21134714" cy="1944687"/>
              <a:chOff x="0" y="14666913"/>
              <a:chExt cx="21134714" cy="1944687"/>
            </a:xfrm>
          </p:grpSpPr>
          <p:grpSp>
            <p:nvGrpSpPr>
              <p:cNvPr id="20" name="Group 10"/>
              <p:cNvGrpSpPr/>
              <p:nvPr/>
            </p:nvGrpSpPr>
            <p:grpSpPr>
              <a:xfrm>
                <a:off x="0" y="14666913"/>
                <a:ext cx="21134714" cy="1944687"/>
                <a:chOff x="0" y="14666913"/>
                <a:chExt cx="21134714" cy="1944687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0" y="14666913"/>
                  <a:ext cx="21134714" cy="1944687"/>
                  <a:chOff x="0" y="14666913"/>
                  <a:chExt cx="21134714" cy="1944687"/>
                </a:xfrm>
              </p:grpSpPr>
              <p:pic>
                <p:nvPicPr>
                  <p:cNvPr id="26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14666913"/>
                    <a:ext cx="21134714" cy="19446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 descr="E:\ELISA\ERLANGGA LISA\2016\MEDIA MENGAJAR PPT\Template PPT\Template SMP IPS Terpadu\banner SMP IPS Terpadu Kurikulum 2013.png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619" t="37306" r="21041" b="19591"/>
                  <a:stretch>
                    <a:fillRect/>
                  </a:stretch>
                </p:blipFill>
                <p:spPr bwMode="auto">
                  <a:xfrm>
                    <a:off x="6324600" y="15697200"/>
                    <a:ext cx="10515600" cy="838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6172200" y="15849600"/>
                  <a:ext cx="10439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C96009"/>
                      </a:solidFill>
                      <a:latin typeface="Calibri" pitchFamily="34" charset="0"/>
                      <a:cs typeface="Calibri" pitchFamily="34" charset="0"/>
                    </a:rPr>
                    <a:t>PENDIDIKAN PANCASILA DAN KEWARGANEGARAAN</a:t>
                  </a:r>
                  <a:endParaRPr lang="en-US" sz="3600" dirty="0">
                    <a:solidFill>
                      <a:srgbClr val="C96009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pic>
            <p:nvPicPr>
              <p:cNvPr id="21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062" r="98347" b="7836"/>
              <a:stretch/>
            </p:blipFill>
            <p:spPr bwMode="auto">
              <a:xfrm>
                <a:off x="304800" y="15697200"/>
                <a:ext cx="2209800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E:\ELISA\ERLANGGA LISA\2016\MEDIA MENGAJAR PPT\Template PPT\Template SMP IPS Terpadu\banner SMP IPS Terpadu Kurikulum 2013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19" t="37306" r="21041" b="19591"/>
              <a:stretch>
                <a:fillRect/>
              </a:stretch>
            </p:blipFill>
            <p:spPr bwMode="auto">
              <a:xfrm>
                <a:off x="6172200" y="15697200"/>
                <a:ext cx="10719757" cy="838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152400" y="15697200"/>
                <a:ext cx="23695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b="1" dirty="0" smtClean="0">
                    <a:solidFill>
                      <a:schemeClr val="bg1"/>
                    </a:solidFill>
                  </a:rPr>
                  <a:t>SMA/MA</a:t>
                </a:r>
                <a:endParaRPr lang="id-ID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6172200" y="15736669"/>
              <a:ext cx="1043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96009"/>
                  </a:solidFill>
                  <a:latin typeface="Calibri" pitchFamily="34" charset="0"/>
                  <a:cs typeface="Calibri" pitchFamily="34" charset="0"/>
                </a:rPr>
                <a:t>PENDIDIKAN PANCASILA DAN KEWARGANEGARAAN</a:t>
              </a:r>
              <a:endParaRPr lang="en-US" sz="3600" dirty="0">
                <a:solidFill>
                  <a:srgbClr val="C96009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532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isa">
      <a:majorFont>
        <a:latin typeface="Arial Rounded MT Bold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9934</TotalTime>
  <Words>1096</Words>
  <Application>Microsoft Office PowerPoint</Application>
  <PresentationFormat>Custom</PresentationFormat>
  <Paragraphs>163</Paragraphs>
  <Slides>24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ACER</dc:creator>
  <cp:lastModifiedBy>Padre Pio</cp:lastModifiedBy>
  <cp:revision>1079</cp:revision>
  <dcterms:created xsi:type="dcterms:W3CDTF">2015-03-16T01:18:35Z</dcterms:created>
  <dcterms:modified xsi:type="dcterms:W3CDTF">2017-05-22T02:41:10Z</dcterms:modified>
</cp:coreProperties>
</file>

<file path=docProps/thumbnail.jpeg>
</file>